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customXml/itemProps1.xml" ContentType="application/vnd.openxmlformats-officedocument.customXmlPropertie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15.xml" ContentType="application/vnd.openxmlformats-officedocument.presentationml.slide+xml"/>
  <Override PartName="/customXml/itemProps2.xml" ContentType="application/vnd.openxmlformats-officedocument.customXmlProperties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Default Extension="pdf" ContentType="application/pdf"/>
  <Override PartName="/ppt/slides/slide16.xml" ContentType="application/vnd.openxmlformats-officedocument.presentationml.slide+xml"/>
  <Override PartName="/customXml/itemProps3.xml" ContentType="application/vnd.openxmlformats-officedocument.customXmlProperties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revisionInfo.xml" ContentType="application/vnd.ms-powerpoint.revisioninfo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Default Extension="wdp" ContentType="image/vnd.ms-photo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8" r:id="rId4"/>
  </p:sldMasterIdLst>
  <p:notesMasterIdLst>
    <p:notesMasterId r:id="rId26"/>
  </p:notesMasterIdLst>
  <p:handoutMasterIdLst>
    <p:handoutMasterId r:id="rId27"/>
  </p:handoutMasterIdLst>
  <p:sldIdLst>
    <p:sldId id="560" r:id="rId5"/>
    <p:sldId id="579" r:id="rId6"/>
    <p:sldId id="458" r:id="rId7"/>
    <p:sldId id="562" r:id="rId8"/>
    <p:sldId id="563" r:id="rId9"/>
    <p:sldId id="564" r:id="rId10"/>
    <p:sldId id="565" r:id="rId11"/>
    <p:sldId id="566" r:id="rId12"/>
    <p:sldId id="567" r:id="rId13"/>
    <p:sldId id="568" r:id="rId14"/>
    <p:sldId id="569" r:id="rId15"/>
    <p:sldId id="570" r:id="rId16"/>
    <p:sldId id="571" r:id="rId17"/>
    <p:sldId id="572" r:id="rId18"/>
    <p:sldId id="573" r:id="rId19"/>
    <p:sldId id="574" r:id="rId20"/>
    <p:sldId id="575" r:id="rId21"/>
    <p:sldId id="576" r:id="rId22"/>
    <p:sldId id="577" r:id="rId23"/>
    <p:sldId id="468" r:id="rId24"/>
    <p:sldId id="496" r:id="rId25"/>
  </p:sldIdLst>
  <p:sldSz cx="9144000" cy="6858000" type="screen4x3"/>
  <p:notesSz cx="6954838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  <p:ext uri="{2D200454-40CA-4A62-9FC3-DE9A4176ACB9}">
      <p15:notes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34A9D5"/>
    <a:srgbClr val="4F81BD"/>
    <a:srgbClr val="06ADD6"/>
    <a:srgbClr val="009CD0"/>
    <a:srgbClr val="89038B"/>
    <a:srgbClr val="8900D3"/>
    <a:srgbClr val="89B075"/>
    <a:srgbClr val="36AAD7"/>
    <a:srgbClr val="2183A8"/>
    <a:srgbClr val="C7002B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7F854C-42F7-4E0B-897D-321B6D4BBD30}" v="34" dt="2020-03-25T22:00:29.832"/>
    <p1510:client id="{CB872B30-5770-A9C4-5733-9D3B6775AF4F}" v="5" dt="2020-03-26T18:55:23.9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MasterView">
  <p:normalViewPr>
    <p:restoredLeft sz="14772" autoAdjust="0"/>
    <p:restoredTop sz="90428" autoAdjust="0"/>
  </p:normalViewPr>
  <p:slideViewPr>
    <p:cSldViewPr snapToGrid="0">
      <p:cViewPr>
        <p:scale>
          <a:sx n="100" d="100"/>
          <a:sy n="100" d="100"/>
        </p:scale>
        <p:origin x="-1168" y="-6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73" y="77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99" Type="http://schemas.microsoft.com/office/2015/10/relationships/revisionInfo" Target="revisionInfo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8125F3A-3CC5-4932-A9FF-5792853276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1DEAF97-AE11-41FB-9B08-36EEE20056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40175" y="0"/>
            <a:ext cx="301307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43DCC-9D1D-4116-9716-9B26DD95CEE9}" type="datetimeFigureOut">
              <a:rPr lang="en-US" smtClean="0"/>
              <a:pPr/>
              <a:t>7/11/25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FE0D652-B2BC-42D6-9898-1BA1BF0EFB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7288"/>
            <a:ext cx="30130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2DE4FBA-4B51-4782-9C96-BF723BA1A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40175" y="8777288"/>
            <a:ext cx="301307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F0FB2-8FD6-4A8B-93F8-1A69AB95FE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3128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28FA1D62-D6BF-421C-91CD-8B831FEC8162}" type="datetimeFigureOut">
              <a:rPr lang="en-US" smtClean="0"/>
              <a:pPr/>
              <a:t>7/11/25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8588" y="1155700"/>
            <a:ext cx="4157662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46" tIns="46273" rIns="92546" bIns="462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47153"/>
            <a:ext cx="5563870" cy="3638580"/>
          </a:xfrm>
          <a:prstGeom prst="rect">
            <a:avLst/>
          </a:prstGeom>
        </p:spPr>
        <p:txBody>
          <a:bodyPr vert="horz" lIns="92546" tIns="46273" rIns="92546" bIns="4627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8A286458-B82F-4425-94A3-F3CAF06CD1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9846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86458-B82F-4425-94A3-F3CAF06CD14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86458-B82F-4425-94A3-F3CAF06CD14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Cymatic, as a young company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86458-B82F-4425-94A3-F3CAF06CD14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2387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-40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01A93E8-5490-C04F-BEE3-9143D9B69E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838" y="431800"/>
            <a:ext cx="21717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350355" y="4373218"/>
            <a:ext cx="8451740" cy="884583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34A9D5"/>
                </a:solidFill>
                <a:latin typeface="Lato"/>
                <a:cs typeface="Lato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Title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177C861-B7A6-014D-AA46-F65EEC7AB8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354" y="2498379"/>
            <a:ext cx="8451741" cy="1738315"/>
          </a:xfrm>
        </p:spPr>
        <p:txBody>
          <a:bodyPr>
            <a:normAutofit/>
          </a:bodyPr>
          <a:lstStyle>
            <a:lvl1pPr>
              <a:defRPr sz="6000" b="1" i="0" baseline="0">
                <a:latin typeface="Roboto"/>
                <a:cs typeface="Roboto"/>
              </a:defRPr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9" name="Footer Placeholder 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E3CDAF-7949-354D-8A4D-B42289857D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50838" y="6356352"/>
            <a:ext cx="44005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Strictly Confidential | </a:t>
            </a:r>
            <a:fld id="{1C7932AB-28FD-E04A-9D13-456E52747C56}" type="datetime4">
              <a:rPr lang="en-US" smtClean="0"/>
              <a:pPr>
                <a:defRPr/>
              </a:pPr>
              <a:t>July 11, 2025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9364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-34.jpg"/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7F02EDC-D524-44F6-8940-9C11EC40DB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1101" y="250827"/>
            <a:ext cx="1271588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age result for sc media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A1AD0DF-EE53-4510-AB55-CC73351E5D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235" y="6007312"/>
            <a:ext cx="770475" cy="69709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25000"/>
                <a:lumOff val="75000"/>
              </a:schemeClr>
            </a:solidFill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-40.jpg"/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7F02EDC-D524-44F6-8940-9C11EC40DB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1101" y="250827"/>
            <a:ext cx="1271588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age result for sc media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A1AD0DF-EE53-4510-AB55-CC73351E5D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235" y="6007312"/>
            <a:ext cx="770475" cy="69709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25000"/>
                <a:lumOff val="75000"/>
              </a:schemeClr>
            </a:solidFill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-51.jpg"/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7F02EDC-D524-44F6-8940-9C11EC40DB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1101" y="250827"/>
            <a:ext cx="1271588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age result for sc media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A1AD0DF-EE53-4510-AB55-CC73351E5D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235" y="6007312"/>
            <a:ext cx="770475" cy="69709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25000"/>
                <a:lumOff val="75000"/>
              </a:schemeClr>
            </a:solidFill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-Backgrounds-24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2019-CRA-Logo-Reversed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56676" y="301624"/>
            <a:ext cx="1215849" cy="736509"/>
          </a:xfrm>
          <a:prstGeom prst="rect">
            <a:avLst/>
          </a:prstGeom>
        </p:spPr>
      </p:pic>
      <p:pic>
        <p:nvPicPr>
          <p:cNvPr id="5" name="Picture 4" descr="Image result for sc media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A1AD0DF-EE53-4510-AB55-CC73351E5D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235" y="6007312"/>
            <a:ext cx="770475" cy="69709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25000"/>
                <a:lumOff val="75000"/>
              </a:schemeClr>
            </a:solidFill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-Backgrounds-2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2019-CRA-Logo-Reversed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56676" y="301624"/>
            <a:ext cx="1215849" cy="736509"/>
          </a:xfrm>
          <a:prstGeom prst="rect">
            <a:avLst/>
          </a:prstGeom>
        </p:spPr>
      </p:pic>
      <p:pic>
        <p:nvPicPr>
          <p:cNvPr id="5" name="Picture 4" descr="Image result for sc media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A1AD0DF-EE53-4510-AB55-CC73351E5D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235" y="6007312"/>
            <a:ext cx="770475" cy="69709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25000"/>
                <a:lumOff val="75000"/>
              </a:schemeClr>
            </a:solidFill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Backgrounds-2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2019-CRA-Logo-Reversed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56676" y="301624"/>
            <a:ext cx="1215849" cy="736509"/>
          </a:xfrm>
          <a:prstGeom prst="rect">
            <a:avLst/>
          </a:prstGeom>
        </p:spPr>
      </p:pic>
      <p:pic>
        <p:nvPicPr>
          <p:cNvPr id="7" name="Picture 6" descr="Image result for sc media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A1AD0DF-EE53-4510-AB55-CC73351E5D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235" y="6007312"/>
            <a:ext cx="770475" cy="69709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25000"/>
                <a:lumOff val="75000"/>
              </a:schemeClr>
            </a:solidFill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-40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FF19118-3749-7D4B-B57C-0D2B4785DC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6450" y="360363"/>
            <a:ext cx="1646238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2544419"/>
            <a:ext cx="9144000" cy="2018059"/>
          </a:xfrm>
        </p:spPr>
        <p:txBody>
          <a:bodyPr anchor="t"/>
          <a:lstStyle>
            <a:lvl1pPr algn="ctr">
              <a:defRPr sz="4400" baseline="0">
                <a:latin typeface="Roboto"/>
                <a:cs typeface="Roboto"/>
              </a:defRPr>
            </a:lvl1pPr>
          </a:lstStyle>
          <a:p>
            <a:r>
              <a:rPr lang="en-US" dirty="0" smtClean="0"/>
              <a:t>CLICK TO ADD MASTER STYLE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28861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-40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817BE8A-AC26-5549-8D9F-18D3B36469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1101" y="250827"/>
            <a:ext cx="1271588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icture Placeholder 1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FA73837-8182-D343-845E-1BF2C496F0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17334" y="1371600"/>
            <a:ext cx="4626666" cy="4611755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86F1DAF-79A7-8F44-AB18-D1FCA8D421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7930" y="1371600"/>
            <a:ext cx="4063614" cy="461175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Footer Placeholder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DA08A83-8415-9F40-ABFA-92851008AFC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402138" y="6324602"/>
            <a:ext cx="440055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/>
              <a:t>Strictly Confidential | Page </a:t>
            </a:r>
            <a:fld id="{2CAD03EC-2EE9-5043-8451-8DCA3F070F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63330" y="306594"/>
            <a:ext cx="6977270" cy="705678"/>
          </a:xfrm>
        </p:spPr>
        <p:txBody>
          <a:bodyPr anchor="b">
            <a:normAutofit/>
          </a:bodyPr>
          <a:lstStyle>
            <a:lvl1pPr>
              <a:defRPr sz="3600" baseline="0">
                <a:latin typeface="Roboto"/>
                <a:cs typeface="Roboto"/>
              </a:defRPr>
            </a:lvl1pPr>
          </a:lstStyle>
          <a:p>
            <a:r>
              <a:rPr lang="en-US" dirty="0" smtClean="0"/>
              <a:t>CLICK TO ADD MASTER STYLE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459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-40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3FB180F-6436-9949-B62D-A188358576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1101" y="250827"/>
            <a:ext cx="1271588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1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69F57BF-3486-1B41-BF3E-2EB6A74DF7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37109" y="1697896"/>
            <a:ext cx="2428875" cy="29037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 b="1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A33D262-CA28-EF48-B0CF-481EA9736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7107" y="1988270"/>
            <a:ext cx="2428875" cy="457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i="1"/>
            </a:lvl1pPr>
            <a:lvl4pPr marL="1371600" indent="0">
              <a:buFontTx/>
              <a:buNone/>
              <a:defRPr/>
            </a:lvl4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3496392-575D-7B4B-8C42-5B19514514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3221" y="1697895"/>
            <a:ext cx="2428874" cy="3381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66EC95A-E3CD-FE4B-BD54-54EF09DD47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73222" y="2042209"/>
            <a:ext cx="2428873" cy="403263"/>
          </a:xfrm>
        </p:spPr>
        <p:txBody>
          <a:bodyPr>
            <a:normAutofit/>
          </a:bodyPr>
          <a:lstStyle>
            <a:lvl1pPr marL="0" indent="0">
              <a:buNone/>
              <a:defRPr sz="1400" i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498969E-E405-764B-A0B8-30AA86E3B6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1625" y="2911475"/>
            <a:ext cx="4164357" cy="326548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D5DC2BE-57D6-214C-942D-3124271FC6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48200" y="2911475"/>
            <a:ext cx="4153894" cy="326548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Picture Placeholder 3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8E9E9F8-F28A-F94D-AC5D-08F68423E0E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1625" y="1214738"/>
            <a:ext cx="1554480" cy="155448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0" name="Picture Placeholder 3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B9E12B0-A73E-F641-B08A-63FA48CD2A2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42360" y="1214738"/>
            <a:ext cx="1554480" cy="155448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2" name="Footer Placeholder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EE38295-F66D-B644-B48B-4C9B7232E81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402138" y="6356352"/>
            <a:ext cx="440055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/>
              <a:t>Strictly Confidential | Page </a:t>
            </a:r>
            <a:fld id="{DE41756F-4006-AB4D-BA74-F61F7A84A4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363330" y="306594"/>
            <a:ext cx="6977270" cy="705678"/>
          </a:xfrm>
        </p:spPr>
        <p:txBody>
          <a:bodyPr anchor="b">
            <a:normAutofit/>
          </a:bodyPr>
          <a:lstStyle>
            <a:lvl1pPr>
              <a:defRPr sz="3600" baseline="0">
                <a:latin typeface="Roboto"/>
                <a:cs typeface="Roboto"/>
              </a:defRPr>
            </a:lvl1pPr>
          </a:lstStyle>
          <a:p>
            <a:r>
              <a:rPr lang="en-US" dirty="0" smtClean="0"/>
              <a:t>CLICK TO ADD MASTER STYLE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8151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hre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ackground-40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79D4101-5514-A54B-BECA-E8157EFBA2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1101" y="250827"/>
            <a:ext cx="1271588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9FE0B1C-9D5E-5C4B-A3E1-8B53C0EE587A}"/>
              </a:ext>
            </a:extLst>
          </p:cNvPr>
          <p:cNvCxnSpPr/>
          <p:nvPr userDrawn="1"/>
        </p:nvCxnSpPr>
        <p:spPr>
          <a:xfrm>
            <a:off x="3041650" y="1289050"/>
            <a:ext cx="0" cy="457200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E0C5DAA-928A-F844-A123-C4B72736BC6F}"/>
              </a:ext>
            </a:extLst>
          </p:cNvPr>
          <p:cNvCxnSpPr/>
          <p:nvPr userDrawn="1"/>
        </p:nvCxnSpPr>
        <p:spPr>
          <a:xfrm>
            <a:off x="5997575" y="1289050"/>
            <a:ext cx="0" cy="457200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B724DE-3B3D-CC48-8D0C-DDEF18C7EB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1626" y="2554635"/>
            <a:ext cx="2516188" cy="396875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E113F3F-E5DB-DD46-B1C4-CA1B22723B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41676" y="2554633"/>
            <a:ext cx="2517775" cy="391734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EF9DBB3-201A-8445-94F5-486E95324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1725" y="2554632"/>
            <a:ext cx="2514600" cy="396876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F3AF0FA-1386-3342-A56D-C875DC67C2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1626" y="3081131"/>
            <a:ext cx="2516188" cy="26338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E078880-B6AF-4046-AE6A-BFFCACF55B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41676" y="3081131"/>
            <a:ext cx="2517775" cy="26338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63A327A-0E98-7045-A24F-76E529F32D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81725" y="3081133"/>
            <a:ext cx="2514600" cy="263386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Picture Placeholder 3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AC77187-4A3A-724D-BE29-0B2D867E76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1626" y="1319695"/>
            <a:ext cx="2516188" cy="110531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6" name="Picture Placeholder 3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4943044-09DC-C249-9F43-9D5E8D59E49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41676" y="1319696"/>
            <a:ext cx="2517775" cy="109841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8" name="Picture Placeholder 4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5954DB9-F5BE-CE40-A023-17F3B09AD2C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1725" y="1319694"/>
            <a:ext cx="2514600" cy="1098415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0" name="Footer Placeholder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68EB480-978D-7F4F-8750-A42564CB834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402138" y="6356352"/>
            <a:ext cx="440055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/>
              <a:t>Strictly Confidential | Page </a:t>
            </a:r>
            <a:fld id="{9ADC4B39-77BC-8D4E-821F-F53DE276DC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2" name="Title 1"/>
          <p:cNvSpPr>
            <a:spLocks noGrp="1"/>
          </p:cNvSpPr>
          <p:nvPr>
            <p:ph type="title" hasCustomPrompt="1"/>
          </p:nvPr>
        </p:nvSpPr>
        <p:spPr>
          <a:xfrm>
            <a:off x="363330" y="306594"/>
            <a:ext cx="6977270" cy="705678"/>
          </a:xfrm>
        </p:spPr>
        <p:txBody>
          <a:bodyPr anchor="b">
            <a:normAutofit/>
          </a:bodyPr>
          <a:lstStyle>
            <a:lvl1pPr>
              <a:defRPr sz="3600" baseline="0">
                <a:latin typeface="Roboto"/>
                <a:cs typeface="Roboto"/>
              </a:defRPr>
            </a:lvl1pPr>
          </a:lstStyle>
          <a:p>
            <a:r>
              <a:rPr lang="en-US" dirty="0" smtClean="0"/>
              <a:t>CLICK TO ADD MASTER STYLE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9653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-40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3ADA71B-C5A3-0040-A7EC-E0E53D310A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1101" y="250827"/>
            <a:ext cx="1271588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37930" y="1352000"/>
            <a:ext cx="8464164" cy="29914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BD90505-1A98-F94D-8B95-AA4C1083F4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7930" y="4505328"/>
            <a:ext cx="8464758" cy="143564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F6C7210-1CDA-6241-B2D0-8B7787E121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402138" y="6324602"/>
            <a:ext cx="440055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/>
              <a:t>Strictly Confidential | Page </a:t>
            </a:r>
            <a:fld id="{623FD541-B705-8949-BC24-12E72F9CC7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363330" y="306594"/>
            <a:ext cx="6977270" cy="705678"/>
          </a:xfrm>
        </p:spPr>
        <p:txBody>
          <a:bodyPr anchor="b">
            <a:normAutofit/>
          </a:bodyPr>
          <a:lstStyle>
            <a:lvl1pPr>
              <a:defRPr sz="3600" baseline="0">
                <a:latin typeface="Roboto"/>
                <a:cs typeface="Roboto"/>
              </a:defRPr>
            </a:lvl1pPr>
          </a:lstStyle>
          <a:p>
            <a:r>
              <a:rPr lang="en-US" dirty="0" smtClean="0"/>
              <a:t>CLICK TO ADD MASTER STYLE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1165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-40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6A591A2-913A-E04E-BF55-904277B253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1101" y="250827"/>
            <a:ext cx="1271588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213630C-400B-DC49-AA95-3AA8E1B456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02138" y="6356352"/>
            <a:ext cx="440055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/>
              <a:t>Strictly Confidential | Page </a:t>
            </a:r>
            <a:fld id="{75269BE7-E59A-9642-BFAD-8A9A291689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9" descr="Image result for sc media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A1AD0DF-EE53-4510-AB55-CC73351E5D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235" y="6007312"/>
            <a:ext cx="770475" cy="69709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25000"/>
                <a:lumOff val="75000"/>
              </a:schemeClr>
            </a:solidFill>
          </a:ln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363330" y="306594"/>
            <a:ext cx="6977270" cy="705678"/>
          </a:xfrm>
        </p:spPr>
        <p:txBody>
          <a:bodyPr anchor="b">
            <a:normAutofit/>
          </a:bodyPr>
          <a:lstStyle>
            <a:lvl1pPr>
              <a:defRPr sz="3600" baseline="0">
                <a:latin typeface="Roboto"/>
                <a:cs typeface="Roboto"/>
              </a:defRPr>
            </a:lvl1pPr>
          </a:lstStyle>
          <a:p>
            <a:r>
              <a:rPr lang="en-US" dirty="0" smtClean="0"/>
              <a:t>CLICK TO ADD MASTER STYLE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3090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-22.jpg"/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7F02EDC-D524-44F6-8940-9C11EC40DB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1101" y="250827"/>
            <a:ext cx="1271588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age result for sc media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A1AD0DF-EE53-4510-AB55-CC73351E5D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235" y="6007312"/>
            <a:ext cx="770475" cy="69709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25000"/>
                <a:lumOff val="75000"/>
              </a:schemeClr>
            </a:solidFill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-27.jpg"/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7F02EDC-D524-44F6-8940-9C11EC40DB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1101" y="250827"/>
            <a:ext cx="1271588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age result for sc media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A1AD0DF-EE53-4510-AB55-CC73351E5D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235" y="6007312"/>
            <a:ext cx="770475" cy="69709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25000"/>
                <a:lumOff val="75000"/>
              </a:schemeClr>
            </a:solidFill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7189E04-C5A1-DD47-AC1B-0A9FD815AD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7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</a:t>
            </a:r>
            <a:endParaRPr lang="en-US" altLang="en-US" dirty="0"/>
          </a:p>
        </p:txBody>
      </p:sp>
      <p:sp>
        <p:nvSpPr>
          <p:cNvPr id="2051" name="Tex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1DFB679-3694-8149-9F99-C0AD552AE1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D08F3E9-814D-FA49-A167-06228BA5CA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56352"/>
            <a:ext cx="4400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Strictly Confidential - Not for Distribution | </a:t>
            </a:r>
            <a:fld id="{1C7932AB-28FD-E04A-9D13-456E52747C56}" type="datetime4">
              <a:rPr lang="en-US" smtClean="0"/>
              <a:pPr>
                <a:defRPr/>
              </a:pPr>
              <a:t>July 11, 2025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011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721" r:id="rId8"/>
    <p:sldLayoutId id="2147483725" r:id="rId9"/>
    <p:sldLayoutId id="2147483732" r:id="rId10"/>
    <p:sldLayoutId id="2147483738" r:id="rId11"/>
    <p:sldLayoutId id="2147483749" r:id="rId12"/>
    <p:sldLayoutId id="2147483765" r:id="rId13"/>
    <p:sldLayoutId id="2147483769" r:id="rId14"/>
    <p:sldLayoutId id="2147483770" r:id="rId15"/>
  </p:sldLayoutIdLst>
  <p:hf sldNum="0"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kern="1200" baseline="0">
          <a:solidFill>
            <a:schemeClr val="tx1"/>
          </a:solidFill>
          <a:latin typeface="Roboto"/>
          <a:ea typeface="+mj-ea"/>
          <a:cs typeface="Roboto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/>
          <a:ea typeface="+mn-ea"/>
          <a:cs typeface="Lato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/>
          <a:ea typeface="+mn-ea"/>
          <a:cs typeface="Lato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/>
          <a:ea typeface="+mn-ea"/>
          <a:cs typeface="Lato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Lato"/>
          <a:ea typeface="+mn-ea"/>
          <a:cs typeface="Lato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Lato"/>
          <a:ea typeface="+mn-ea"/>
          <a:cs typeface="Lato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df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pd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df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pdf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jpeg"/><Relationship Id="rId12" Type="http://schemas.openxmlformats.org/officeDocument/2006/relationships/image" Target="../media/image52.jpeg"/><Relationship Id="rId13" Type="http://schemas.openxmlformats.org/officeDocument/2006/relationships/image" Target="../media/image53.png"/><Relationship Id="rId14" Type="http://schemas.openxmlformats.org/officeDocument/2006/relationships/image" Target="../media/image54.jpe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8.pdf"/><Relationship Id="rId5" Type="http://schemas.openxmlformats.org/officeDocument/2006/relationships/image" Target="../media/image29.png"/><Relationship Id="rId6" Type="http://schemas.openxmlformats.org/officeDocument/2006/relationships/image" Target="../media/image30.pdf"/><Relationship Id="rId7" Type="http://schemas.openxmlformats.org/officeDocument/2006/relationships/image" Target="../media/image31.png"/><Relationship Id="rId8" Type="http://schemas.openxmlformats.org/officeDocument/2006/relationships/image" Target="../media/image26.pdf"/><Relationship Id="rId9" Type="http://schemas.openxmlformats.org/officeDocument/2006/relationships/image" Target="../media/image27.png"/><Relationship Id="rId10" Type="http://schemas.microsoft.com/office/2007/relationships/hdphoto" Target="../media/hdphoto1.wdp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pd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jpeg"/><Relationship Id="rId1" Type="http://schemas.openxmlformats.org/officeDocument/2006/relationships/slideLayout" Target="../slideLayouts/slideLayout9.xml"/><Relationship Id="rId2" Type="http://schemas.openxmlformats.org/officeDocument/2006/relationships/hyperlink" Target="https://www.lifewire.com/is-your-brand-new-computer-pre-infected-with-malware-2487174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df"/><Relationship Id="rId13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slide" Target="slide2.xml"/><Relationship Id="rId4" Type="http://schemas.openxmlformats.org/officeDocument/2006/relationships/image" Target="../media/image15.pdf"/><Relationship Id="rId5" Type="http://schemas.openxmlformats.org/officeDocument/2006/relationships/image" Target="../media/image16.png"/><Relationship Id="rId6" Type="http://schemas.openxmlformats.org/officeDocument/2006/relationships/image" Target="../media/image17.pdf"/><Relationship Id="rId7" Type="http://schemas.openxmlformats.org/officeDocument/2006/relationships/image" Target="../media/image18.png"/><Relationship Id="rId8" Type="http://schemas.openxmlformats.org/officeDocument/2006/relationships/image" Target="../media/image19.pdf"/><Relationship Id="rId9" Type="http://schemas.openxmlformats.org/officeDocument/2006/relationships/image" Target="../media/image20.png"/><Relationship Id="rId10" Type="http://schemas.openxmlformats.org/officeDocument/2006/relationships/image" Target="../media/image21.pd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df"/><Relationship Id="rId12" Type="http://schemas.openxmlformats.org/officeDocument/2006/relationships/image" Target="../media/image35.png"/><Relationship Id="rId13" Type="http://schemas.openxmlformats.org/officeDocument/2006/relationships/image" Target="../media/image36.pdf"/><Relationship Id="rId14" Type="http://schemas.openxmlformats.org/officeDocument/2006/relationships/image" Target="../media/image37.png"/><Relationship Id="rId15" Type="http://schemas.openxmlformats.org/officeDocument/2006/relationships/image" Target="../media/image38.pdf"/><Relationship Id="rId16" Type="http://schemas.openxmlformats.org/officeDocument/2006/relationships/image" Target="../media/image39.png"/><Relationship Id="rId17" Type="http://schemas.openxmlformats.org/officeDocument/2006/relationships/image" Target="../media/image40.pdf"/><Relationship Id="rId18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df"/><Relationship Id="rId4" Type="http://schemas.openxmlformats.org/officeDocument/2006/relationships/image" Target="../media/image27.png"/><Relationship Id="rId5" Type="http://schemas.openxmlformats.org/officeDocument/2006/relationships/image" Target="../media/image28.pdf"/><Relationship Id="rId6" Type="http://schemas.openxmlformats.org/officeDocument/2006/relationships/image" Target="../media/image29.png"/><Relationship Id="rId7" Type="http://schemas.openxmlformats.org/officeDocument/2006/relationships/image" Target="../media/image30.pdf"/><Relationship Id="rId8" Type="http://schemas.openxmlformats.org/officeDocument/2006/relationships/image" Target="../media/image31.png"/><Relationship Id="rId9" Type="http://schemas.openxmlformats.org/officeDocument/2006/relationships/image" Target="../media/image32.pdf"/><Relationship Id="rId10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9-CRA-Logo-Revers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876" y="1774888"/>
            <a:ext cx="3962224" cy="24001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67CAB3-4A55-4247-B3C7-97EEC9785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43388"/>
            <a:ext cx="9144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u="none" strike="noStrike" kern="1200" cap="none" spc="0" normalizeH="0" baseline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SALES PRESENTATION</a:t>
            </a:r>
            <a:endParaRPr kumimoji="0" lang="en-US" altLang="en-US" sz="2900" b="1" u="none" strike="noStrike" kern="1200" cap="none" spc="0" normalizeH="0" baseline="0" noProof="0" dirty="0">
              <a:ln>
                <a:noFill/>
              </a:ln>
              <a:solidFill>
                <a:srgbClr val="06ADD6"/>
              </a:solidFill>
              <a:effectLst/>
              <a:uLnTx/>
              <a:uFillTx/>
              <a:latin typeface="Roboto"/>
              <a:ea typeface="+mj-ea"/>
              <a:cs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403508B-2815-4D4B-920A-4F5B0165D971}"/>
              </a:ext>
            </a:extLst>
          </p:cNvPr>
          <p:cNvSpPr/>
          <p:nvPr/>
        </p:nvSpPr>
        <p:spPr>
          <a:xfrm>
            <a:off x="857885" y="3817347"/>
            <a:ext cx="3549015" cy="97523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ooter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D30E93-BB9F-F54B-BE89-2519969E6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978" y="6324602"/>
            <a:ext cx="4400550" cy="36512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| Page </a:t>
            </a:r>
            <a:fld id="{623FD541-B705-8949-BC24-12E72F9CC76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F8F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38500" y="2656887"/>
            <a:ext cx="5334000" cy="88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466725">
              <a:spcBef>
                <a:spcPct val="0"/>
              </a:spcBef>
              <a:spcAft>
                <a:spcPct val="35000"/>
              </a:spcAft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Lato Regular"/>
                <a:cs typeface="Lato Regular"/>
              </a:rPr>
              <a:t>10-question survey</a:t>
            </a:r>
          </a:p>
          <a:p>
            <a:pPr marL="214313" indent="-214313" defTabSz="466725">
              <a:spcBef>
                <a:spcPct val="0"/>
              </a:spcBef>
              <a:spcAft>
                <a:spcPct val="35000"/>
              </a:spcAft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Lato Regular"/>
                <a:cs typeface="Lato Regular"/>
              </a:rPr>
              <a:t>50 pre-screened </a:t>
            </a:r>
            <a:r>
              <a:rPr lang="en-US" sz="1400" dirty="0" err="1" smtClean="0">
                <a:latin typeface="Lato Regular"/>
                <a:cs typeface="Lato Regular"/>
              </a:rPr>
              <a:t>cybersecurity</a:t>
            </a:r>
            <a:r>
              <a:rPr lang="en-US" sz="1400" dirty="0" smtClean="0">
                <a:latin typeface="Lato Regular"/>
                <a:cs typeface="Lato Regular"/>
              </a:rPr>
              <a:t> executives</a:t>
            </a:r>
          </a:p>
          <a:p>
            <a:pPr marL="214313" indent="-214313" defTabSz="466725">
              <a:spcBef>
                <a:spcPct val="0"/>
              </a:spcBef>
              <a:spcAft>
                <a:spcPct val="35000"/>
              </a:spcAft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Lato Regular"/>
                <a:cs typeface="Lato Regular"/>
              </a:rPr>
              <a:t>Executive Summary presentation delivered on a one-hour call</a:t>
            </a:r>
            <a:endParaRPr lang="en-US" sz="1400" dirty="0">
              <a:latin typeface="Lato Regular"/>
              <a:cs typeface="Lato Regular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38500" y="4003087"/>
            <a:ext cx="4927600" cy="110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466725">
              <a:spcBef>
                <a:spcPct val="0"/>
              </a:spcBef>
              <a:spcAft>
                <a:spcPct val="35000"/>
              </a:spcAft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Lato Regular"/>
                <a:cs typeface="Lato Regular"/>
              </a:rPr>
              <a:t>White paper/eBook (8-10 pages)</a:t>
            </a:r>
          </a:p>
          <a:p>
            <a:pPr marL="214313" indent="-214313" defTabSz="466725">
              <a:spcBef>
                <a:spcPct val="0"/>
              </a:spcBef>
              <a:spcAft>
                <a:spcPct val="35000"/>
              </a:spcAft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Lato Regular"/>
                <a:cs typeface="Lato Regular"/>
              </a:rPr>
              <a:t>3 Twitter card graphics</a:t>
            </a:r>
          </a:p>
          <a:p>
            <a:pPr marL="214313" indent="-214313" defTabSz="466725">
              <a:spcBef>
                <a:spcPct val="0"/>
              </a:spcBef>
              <a:spcAft>
                <a:spcPct val="35000"/>
              </a:spcAft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Lato Regular"/>
                <a:cs typeface="Lato Regular"/>
              </a:rPr>
              <a:t>Press release announcing key research highlights </a:t>
            </a:r>
            <a:br>
              <a:rPr lang="en-US" sz="1400" dirty="0" smtClean="0">
                <a:latin typeface="Lato Regular"/>
                <a:cs typeface="Lato Regular"/>
              </a:rPr>
            </a:br>
            <a:r>
              <a:rPr lang="en-US" sz="1400" dirty="0" smtClean="0">
                <a:latin typeface="Lato Regular"/>
                <a:cs typeface="Lato Regular"/>
              </a:rPr>
              <a:t>(wire and CRA newsfeed)</a:t>
            </a:r>
            <a:endParaRPr lang="en-US" sz="1400" dirty="0">
              <a:latin typeface="Lato Regular"/>
              <a:cs typeface="Lato Regular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49300" y="4543260"/>
            <a:ext cx="24003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33438">
              <a:spcBef>
                <a:spcPct val="0"/>
              </a:spcBef>
              <a:spcAft>
                <a:spcPct val="35000"/>
              </a:spcAft>
            </a:pPr>
            <a:r>
              <a:rPr lang="en-US" sz="1500" spc="-23" dirty="0" smtClean="0">
                <a:solidFill>
                  <a:srgbClr val="34A9D5"/>
                </a:solidFill>
                <a:latin typeface="Lato Black"/>
                <a:cs typeface="Lato Black"/>
              </a:rPr>
              <a:t>RESEARCH + THOUGHT LEADERSHIP CONTENT</a:t>
            </a:r>
            <a:endParaRPr lang="en-US" sz="1500" spc="-23" dirty="0">
              <a:solidFill>
                <a:srgbClr val="34A9D5"/>
              </a:solidFill>
              <a:latin typeface="Lato Black"/>
              <a:cs typeface="Lato Black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784350" y="3860800"/>
            <a:ext cx="378201" cy="64769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863600" y="3168134"/>
            <a:ext cx="22479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33438">
              <a:spcBef>
                <a:spcPct val="0"/>
              </a:spcBef>
              <a:spcAft>
                <a:spcPct val="35000"/>
              </a:spcAft>
            </a:pPr>
            <a:r>
              <a:rPr lang="en-US" sz="1500" spc="-23" dirty="0" smtClean="0">
                <a:solidFill>
                  <a:srgbClr val="34A9D5"/>
                </a:solidFill>
                <a:latin typeface="Lato Black"/>
                <a:cs typeface="Lato Black"/>
              </a:rPr>
              <a:t>RESEARCH - ONLY</a:t>
            </a:r>
            <a:endParaRPr lang="en-US" sz="1500" spc="-23" dirty="0">
              <a:solidFill>
                <a:srgbClr val="34A9D5"/>
              </a:solidFill>
              <a:latin typeface="Lato Black"/>
              <a:cs typeface="Lato Black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497941" y="2489200"/>
            <a:ext cx="1003960" cy="62864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67CAB3-4A55-4247-B3C7-97EEC9785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280988"/>
            <a:ext cx="697706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INDUSTRY VOICE RESEARCH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 PROGRAM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6ADD6"/>
              </a:solidFill>
              <a:effectLst/>
              <a:uLnTx/>
              <a:uFillTx/>
              <a:latin typeface="Roboto"/>
              <a:ea typeface="+mj-ea"/>
              <a:cs typeface="Roboto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CE88A8-DD3E-45C5-A263-8BBE2DF637AD}"/>
              </a:ext>
            </a:extLst>
          </p:cNvPr>
          <p:cNvSpPr/>
          <p:nvPr/>
        </p:nvSpPr>
        <p:spPr>
          <a:xfrm>
            <a:off x="0" y="1030936"/>
            <a:ext cx="9144000" cy="659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dirty="0" smtClean="0">
                <a:solidFill>
                  <a:srgbClr val="000000"/>
                </a:solidFill>
                <a:latin typeface="Lato Black"/>
                <a:cs typeface="Lato Black"/>
              </a:rPr>
              <a:t>GUIDES STRATEGIC DECISIONS AND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dirty="0" smtClean="0">
                <a:solidFill>
                  <a:srgbClr val="000000"/>
                </a:solidFill>
                <a:latin typeface="Lato Black"/>
                <a:cs typeface="Lato Black"/>
              </a:rPr>
              <a:t>THOUGHT LEADERSHIP CONTENT</a:t>
            </a:r>
            <a:endParaRPr lang="en-US" dirty="0">
              <a:solidFill>
                <a:srgbClr val="000000"/>
              </a:solidFill>
              <a:latin typeface="Lato Black"/>
              <a:cs typeface="Lato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D30E93-BB9F-F54B-BE89-2519969E6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978" y="6324602"/>
            <a:ext cx="4400550" cy="36512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| Page </a:t>
            </a:r>
            <a:fld id="{623FD541-B705-8949-BC24-12E72F9CC76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F8F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EDA5275-88AF-4F35-8F80-AE75A814054A}"/>
              </a:ext>
            </a:extLst>
          </p:cNvPr>
          <p:cNvSpPr/>
          <p:nvPr/>
        </p:nvSpPr>
        <p:spPr>
          <a:xfrm>
            <a:off x="1022985" y="2496707"/>
            <a:ext cx="3549015" cy="97523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Rectangle 2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403508B-2815-4D4B-920A-4F5B0165D971}"/>
              </a:ext>
            </a:extLst>
          </p:cNvPr>
          <p:cNvSpPr/>
          <p:nvPr/>
        </p:nvSpPr>
        <p:spPr>
          <a:xfrm>
            <a:off x="1022985" y="3817347"/>
            <a:ext cx="3549015" cy="97523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Rectangle 28"/>
          <p:cNvSpPr/>
          <p:nvPr/>
        </p:nvSpPr>
        <p:spPr>
          <a:xfrm>
            <a:off x="3238500" y="2364787"/>
            <a:ext cx="5334000" cy="1180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466725">
              <a:spcBef>
                <a:spcPct val="0"/>
              </a:spcBef>
              <a:spcAft>
                <a:spcPct val="35000"/>
              </a:spcAft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Lato Regular"/>
                <a:cs typeface="Lato Regular"/>
              </a:rPr>
              <a:t>25-question survey</a:t>
            </a:r>
          </a:p>
          <a:p>
            <a:pPr marL="214313" indent="-214313" defTabSz="466725">
              <a:spcBef>
                <a:spcPct val="0"/>
              </a:spcBef>
              <a:spcAft>
                <a:spcPct val="35000"/>
              </a:spcAft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Lato Regular"/>
                <a:cs typeface="Lato Regular"/>
              </a:rPr>
              <a:t>300 </a:t>
            </a:r>
            <a:r>
              <a:rPr lang="en-US" sz="1400" dirty="0" err="1" smtClean="0">
                <a:latin typeface="Lato Regular"/>
                <a:cs typeface="Lato Regular"/>
              </a:rPr>
              <a:t>cybersecurity</a:t>
            </a:r>
            <a:r>
              <a:rPr lang="en-US" sz="1400" dirty="0" smtClean="0">
                <a:latin typeface="Lato Regular"/>
                <a:cs typeface="Lato Regular"/>
              </a:rPr>
              <a:t> solutions buyers and influencers</a:t>
            </a:r>
          </a:p>
          <a:p>
            <a:pPr marL="214313" indent="-214313" defTabSz="466725">
              <a:spcBef>
                <a:spcPct val="0"/>
              </a:spcBef>
              <a:spcAft>
                <a:spcPct val="35000"/>
              </a:spcAft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Lato Regular"/>
                <a:cs typeface="Lato Regular"/>
              </a:rPr>
              <a:t>Executive Summary presentation delivered on a one-hour call</a:t>
            </a:r>
          </a:p>
          <a:p>
            <a:pPr marL="214313" indent="-214313" defTabSz="466725">
              <a:spcBef>
                <a:spcPct val="0"/>
              </a:spcBef>
              <a:spcAft>
                <a:spcPct val="35000"/>
              </a:spcAft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Lato Regular"/>
                <a:cs typeface="Lato Regular"/>
              </a:rPr>
              <a:t>Tabulated data file with cuts</a:t>
            </a:r>
            <a:endParaRPr lang="en-US" sz="1400" dirty="0">
              <a:latin typeface="Lato Regular"/>
              <a:cs typeface="Lato Regular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38500" y="4003087"/>
            <a:ext cx="4927600" cy="110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466725">
              <a:spcBef>
                <a:spcPct val="0"/>
              </a:spcBef>
              <a:spcAft>
                <a:spcPct val="35000"/>
              </a:spcAft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Lato Regular"/>
                <a:cs typeface="Lato Regular"/>
              </a:rPr>
              <a:t>White paper/eBook (8-10 pages)</a:t>
            </a:r>
          </a:p>
          <a:p>
            <a:pPr marL="214313" indent="-214313" defTabSz="466725">
              <a:spcBef>
                <a:spcPct val="0"/>
              </a:spcBef>
              <a:spcAft>
                <a:spcPct val="35000"/>
              </a:spcAft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Lato Regular"/>
                <a:cs typeface="Lato Regular"/>
              </a:rPr>
              <a:t>3 freestanding </a:t>
            </a:r>
            <a:r>
              <a:rPr lang="en-US" sz="1400" dirty="0" err="1" smtClean="0">
                <a:latin typeface="Lato Regular"/>
                <a:cs typeface="Lato Regular"/>
              </a:rPr>
              <a:t>infographics</a:t>
            </a:r>
            <a:endParaRPr lang="en-US" sz="1400" dirty="0" smtClean="0">
              <a:latin typeface="Lato Regular"/>
              <a:cs typeface="Lato Regular"/>
            </a:endParaRPr>
          </a:p>
          <a:p>
            <a:pPr marL="214313" indent="-214313" defTabSz="466725">
              <a:spcBef>
                <a:spcPct val="0"/>
              </a:spcBef>
              <a:spcAft>
                <a:spcPct val="35000"/>
              </a:spcAft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Lato Regular"/>
                <a:cs typeface="Lato Regular"/>
              </a:rPr>
              <a:t>Press release announcing key research highlights </a:t>
            </a:r>
            <a:br>
              <a:rPr lang="en-US" sz="1400" dirty="0" smtClean="0">
                <a:latin typeface="Lato Regular"/>
                <a:cs typeface="Lato Regular"/>
              </a:rPr>
            </a:br>
            <a:r>
              <a:rPr lang="en-US" sz="1400" dirty="0" smtClean="0">
                <a:latin typeface="Lato Regular"/>
                <a:cs typeface="Lato Regular"/>
              </a:rPr>
              <a:t>(wire and CRA newsfeed)</a:t>
            </a:r>
            <a:endParaRPr lang="en-US" sz="1400" dirty="0">
              <a:latin typeface="Lato Regular"/>
              <a:cs typeface="Lato Regular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67CAB3-4A55-4247-B3C7-97EEC9785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280988"/>
            <a:ext cx="697706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BUYER</a:t>
            </a:r>
            <a:r>
              <a:rPr kumimoji="0" lang="en-US" alt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 AND INFLUCENCER </a:t>
            </a:r>
            <a:r>
              <a:rPr kumimoji="0" lang="en-US" alt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RESEARCH</a:t>
            </a:r>
            <a:r>
              <a:rPr kumimoji="0" lang="en-US" alt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 PROGRAM</a:t>
            </a:r>
            <a:endParaRPr kumimoji="0" lang="en-US" altLang="en-US" sz="2300" b="1" i="0" u="none" strike="noStrike" kern="1200" cap="none" spc="0" normalizeH="0" baseline="0" noProof="0" dirty="0">
              <a:ln>
                <a:noFill/>
              </a:ln>
              <a:solidFill>
                <a:srgbClr val="06ADD6"/>
              </a:solidFill>
              <a:effectLst/>
              <a:uLnTx/>
              <a:uFillTx/>
              <a:latin typeface="Roboto"/>
              <a:ea typeface="+mj-ea"/>
              <a:cs typeface="Roboto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49300" y="4543260"/>
            <a:ext cx="24003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33438">
              <a:spcBef>
                <a:spcPct val="0"/>
              </a:spcBef>
              <a:spcAft>
                <a:spcPct val="35000"/>
              </a:spcAft>
            </a:pPr>
            <a:r>
              <a:rPr lang="en-US" sz="1500" spc="-23" dirty="0" smtClean="0">
                <a:solidFill>
                  <a:srgbClr val="34A9D5"/>
                </a:solidFill>
                <a:latin typeface="Lato Black"/>
                <a:cs typeface="Lato Black"/>
              </a:rPr>
              <a:t>RESEARCH + THOUGHT LEADERSHIP CONTENT</a:t>
            </a:r>
            <a:endParaRPr lang="en-US" sz="1500" spc="-23" dirty="0">
              <a:solidFill>
                <a:srgbClr val="34A9D5"/>
              </a:solidFill>
              <a:latin typeface="Lato Black"/>
              <a:cs typeface="Lato Black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784350" y="3860800"/>
            <a:ext cx="378201" cy="647699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863600" y="3168134"/>
            <a:ext cx="22479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33438">
              <a:spcBef>
                <a:spcPct val="0"/>
              </a:spcBef>
              <a:spcAft>
                <a:spcPct val="35000"/>
              </a:spcAft>
            </a:pPr>
            <a:r>
              <a:rPr lang="en-US" sz="1500" spc="-23" dirty="0" smtClean="0">
                <a:solidFill>
                  <a:srgbClr val="34A9D5"/>
                </a:solidFill>
                <a:latin typeface="Lato Black"/>
                <a:cs typeface="Lato Black"/>
              </a:rPr>
              <a:t>RESEARCH - ONLY</a:t>
            </a:r>
            <a:endParaRPr lang="en-US" sz="1500" spc="-23" dirty="0">
              <a:solidFill>
                <a:srgbClr val="34A9D5"/>
              </a:solidFill>
              <a:latin typeface="Lato Black"/>
              <a:cs typeface="Lato Black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497941" y="2489200"/>
            <a:ext cx="1003960" cy="628649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CE88A8-DD3E-45C5-A263-8BBE2DF637AD}"/>
              </a:ext>
            </a:extLst>
          </p:cNvPr>
          <p:cNvSpPr/>
          <p:nvPr/>
        </p:nvSpPr>
        <p:spPr>
          <a:xfrm>
            <a:off x="0" y="1030936"/>
            <a:ext cx="9144000" cy="659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dirty="0" smtClean="0">
                <a:solidFill>
                  <a:srgbClr val="000000"/>
                </a:solidFill>
                <a:latin typeface="Lato Black"/>
                <a:cs typeface="Lato Black"/>
              </a:rPr>
              <a:t>GUIDES STRATEGIC DECISIONS AND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dirty="0" smtClean="0">
                <a:solidFill>
                  <a:srgbClr val="000000"/>
                </a:solidFill>
                <a:latin typeface="Lato Black"/>
                <a:cs typeface="Lato Black"/>
              </a:rPr>
              <a:t>THOUGHT LEADERSHIP CONTENT</a:t>
            </a:r>
            <a:endParaRPr lang="en-US" dirty="0">
              <a:solidFill>
                <a:srgbClr val="000000"/>
              </a:solidFill>
              <a:latin typeface="Lato Black"/>
              <a:cs typeface="Lato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969ABDE-D9EF-44E9-9885-748DF30147FA}"/>
              </a:ext>
            </a:extLst>
          </p:cNvPr>
          <p:cNvGrpSpPr/>
          <p:nvPr/>
        </p:nvGrpSpPr>
        <p:grpSpPr>
          <a:xfrm>
            <a:off x="1400175" y="1978028"/>
            <a:ext cx="6575425" cy="4342709"/>
            <a:chOff x="1013030" y="1842965"/>
            <a:chExt cx="8822359" cy="5007141"/>
          </a:xfrm>
        </p:grpSpPr>
        <p:sp>
          <p:nvSpPr>
            <p:cNvPr id="4" name="Shape 314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E37FF40-0DFE-4657-B93B-0ADE454E2A07}"/>
                </a:ext>
              </a:extLst>
            </p:cNvPr>
            <p:cNvSpPr/>
            <p:nvPr/>
          </p:nvSpPr>
          <p:spPr>
            <a:xfrm rot="21599813">
              <a:off x="1485453" y="2350747"/>
              <a:ext cx="7084405" cy="3596092"/>
            </a:xfrm>
            <a:prstGeom prst="ellipse">
              <a:avLst/>
            </a:prstGeom>
            <a:noFill/>
            <a:ln w="38100" cap="flat" cmpd="sng">
              <a:solidFill>
                <a:srgbClr val="34A9D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46751" tIns="46751" rIns="46751" bIns="46751" anchor="ctr" anchorCtr="0">
              <a:noAutofit/>
            </a:bodyPr>
            <a:lstStyle/>
            <a:p>
              <a:endParaRPr sz="92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205B0BD-0C5E-45DD-879F-129E044BFE04}"/>
                </a:ext>
              </a:extLst>
            </p:cNvPr>
            <p:cNvSpPr/>
            <p:nvPr/>
          </p:nvSpPr>
          <p:spPr>
            <a:xfrm>
              <a:off x="1149350" y="6583957"/>
              <a:ext cx="8605100" cy="2661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rtl="0"/>
              <a:r>
                <a:rPr lang="en-US" sz="900" i="1" dirty="0">
                  <a:solidFill>
                    <a:srgbClr val="000000"/>
                  </a:solidFill>
                </a:rPr>
                <a:t>*Mocks for illustrative representation only. Actual content and sponsorship design and layout are subject to change.</a:t>
              </a:r>
              <a:endParaRPr lang="en-US" sz="900" dirty="0"/>
            </a:p>
          </p:txBody>
        </p:sp>
        <p:sp>
          <p:nvSpPr>
            <p:cNvPr id="6" name="Shape 319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F930A82-6614-4F93-A853-2877ED09C9C4}"/>
                </a:ext>
              </a:extLst>
            </p:cNvPr>
            <p:cNvSpPr txBox="1"/>
            <p:nvPr/>
          </p:nvSpPr>
          <p:spPr>
            <a:xfrm>
              <a:off x="5568841" y="3238744"/>
              <a:ext cx="2413470" cy="877555"/>
            </a:xfrm>
            <a:prstGeom prst="rect">
              <a:avLst/>
            </a:prstGeom>
            <a:noFill/>
            <a:ln>
              <a:noFill/>
            </a:ln>
          </p:spPr>
          <p:txBody>
            <a:bodyPr lIns="46751" tIns="46751" rIns="46751" bIns="46751" anchor="ctr" anchorCtr="0">
              <a:noAutofit/>
            </a:bodyPr>
            <a:lstStyle/>
            <a:p>
              <a:r>
                <a:rPr lang="en-US" sz="900" dirty="0" smtClean="0">
                  <a:solidFill>
                    <a:srgbClr val="34A9D5"/>
                  </a:solidFill>
                  <a:latin typeface="Lato Black"/>
                  <a:ea typeface="Helvetica Neue"/>
                  <a:cs typeface="Lato Black"/>
                  <a:sym typeface="Helvetica Neue"/>
                </a:rPr>
                <a:t>BUSINESS ACTIVITY INDEX</a:t>
              </a:r>
            </a:p>
            <a:p>
              <a:r>
                <a:rPr 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Regular"/>
                  <a:cs typeface="Lato Regular"/>
                </a:rPr>
                <a:t>The index is a composite of multiple </a:t>
              </a:r>
              <a:r>
                <a:rPr lang="en-US" sz="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Regular"/>
                  <a:cs typeface="Lato Regular"/>
                </a:rPr>
                <a:t>cybersecurity</a:t>
              </a:r>
              <a:r>
                <a:rPr 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Regular"/>
                  <a:cs typeface="Lato Regular"/>
                </a:rPr>
                <a:t> activities, constructed to reveal and track progress to help understand and anticipate key trends in the market.</a:t>
              </a:r>
            </a:p>
            <a:p>
              <a:pPr lvl="0" algn="ctr"/>
              <a:endParaRPr lang="en-US" sz="920" dirty="0">
                <a:solidFill>
                  <a:srgbClr val="FF0000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" name="Shape 320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B86551C-1F61-4CE6-9D98-C426E637657E}"/>
                </a:ext>
              </a:extLst>
            </p:cNvPr>
            <p:cNvSpPr txBox="1"/>
            <p:nvPr/>
          </p:nvSpPr>
          <p:spPr>
            <a:xfrm>
              <a:off x="8103856" y="2098055"/>
              <a:ext cx="1731533" cy="633167"/>
            </a:xfrm>
            <a:prstGeom prst="rect">
              <a:avLst/>
            </a:prstGeom>
            <a:noFill/>
            <a:ln>
              <a:noFill/>
            </a:ln>
          </p:spPr>
          <p:txBody>
            <a:bodyPr lIns="46751" tIns="46751" rIns="46751" bIns="46751" anchor="ctr" anchorCtr="0">
              <a:noAutofit/>
            </a:bodyPr>
            <a:lstStyle/>
            <a:p>
              <a:r>
                <a:rPr lang="en-US" sz="900" dirty="0" smtClean="0">
                  <a:solidFill>
                    <a:srgbClr val="34A9D5"/>
                  </a:solidFill>
                  <a:latin typeface="Lato Black"/>
                  <a:ea typeface="Helvetica Neue"/>
                  <a:cs typeface="Lato Black"/>
                  <a:sym typeface="Helvetica Neue"/>
                </a:rPr>
                <a:t>PRESS RELEASES</a:t>
              </a:r>
            </a:p>
            <a:p>
              <a:r>
                <a:rPr 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Regular"/>
                  <a:cs typeface="Lato Regular"/>
                </a:rPr>
                <a:t>Distributed to all the major search engines (Google, Yahoo and Bing) and major news sites, bloggers and </a:t>
              </a:r>
              <a:r>
                <a:rPr lang="en-US" sz="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Regular"/>
                  <a:cs typeface="Lato Regular"/>
                </a:rPr>
                <a:t>journalists.</a:t>
              </a:r>
              <a:r>
                <a:rPr lang="en-US" sz="563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 </a:t>
              </a:r>
            </a:p>
            <a:p>
              <a:pPr algn="ctr"/>
              <a:endParaRPr lang="en-US" sz="563" b="1" dirty="0">
                <a:solidFill>
                  <a:srgbClr val="137B16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" name="Shape 325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C7BEAE4-E26A-45C3-9A20-961BAEEFA3A9}"/>
                </a:ext>
              </a:extLst>
            </p:cNvPr>
            <p:cNvSpPr txBox="1"/>
            <p:nvPr/>
          </p:nvSpPr>
          <p:spPr>
            <a:xfrm>
              <a:off x="6408628" y="4452245"/>
              <a:ext cx="1647521" cy="521984"/>
            </a:xfrm>
            <a:prstGeom prst="rect">
              <a:avLst/>
            </a:prstGeom>
            <a:noFill/>
            <a:ln>
              <a:noFill/>
            </a:ln>
          </p:spPr>
          <p:txBody>
            <a:bodyPr lIns="46751" tIns="46751" rIns="46751" bIns="46751" anchor="ctr" anchorCtr="0">
              <a:noAutofit/>
            </a:bodyPr>
            <a:lstStyle/>
            <a:p>
              <a:pPr>
                <a:buClr>
                  <a:schemeClr val="dk1"/>
                </a:buClr>
              </a:pPr>
              <a:r>
                <a:rPr lang="en-US" sz="900" dirty="0" smtClean="0">
                  <a:solidFill>
                    <a:srgbClr val="34A9D5"/>
                  </a:solidFill>
                  <a:latin typeface="Lato Black"/>
                  <a:ea typeface="Helvetica Neue"/>
                  <a:cs typeface="Lato Black"/>
                  <a:sym typeface="Helvetica Neue"/>
                </a:rPr>
                <a:t>SOCIAL MEDIA PROMOTIONS</a:t>
              </a:r>
            </a:p>
            <a:p>
              <a:r>
                <a:rPr 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Regular"/>
                  <a:cs typeface="Lato Regular"/>
                </a:rPr>
                <a:t>To increase  social engagement and spark conversation, SC will post  the index results through social postings</a:t>
              </a:r>
            </a:p>
          </p:txBody>
        </p:sp>
        <p:sp>
          <p:nvSpPr>
            <p:cNvPr id="9" name="Shape 328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6923D70-745A-4287-B665-704304BD5C34}"/>
                </a:ext>
              </a:extLst>
            </p:cNvPr>
            <p:cNvSpPr txBox="1"/>
            <p:nvPr/>
          </p:nvSpPr>
          <p:spPr>
            <a:xfrm>
              <a:off x="1302708" y="3631174"/>
              <a:ext cx="2240313" cy="9619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46751" tIns="46751" rIns="46751" bIns="46751" anchor="ctr" anchorCtr="0">
              <a:noAutofit/>
            </a:bodyPr>
            <a:lstStyle/>
            <a:p>
              <a:r>
                <a:rPr lang="en-US" sz="900" dirty="0" smtClean="0">
                  <a:solidFill>
                    <a:srgbClr val="34A9D5"/>
                  </a:solidFill>
                  <a:latin typeface="Lato Black"/>
                  <a:ea typeface="Helvetica Neue"/>
                  <a:cs typeface="Lato Black"/>
                  <a:sym typeface="Helvetica Neue"/>
                </a:rPr>
                <a:t>EMAIL PROMOTION</a:t>
              </a:r>
            </a:p>
            <a:p>
              <a:r>
                <a:rPr 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Regular"/>
                  <a:cs typeface="Lato Regular"/>
                </a:rPr>
                <a:t>One of our most effective traffic drivers, our newsletter ads will sit within the content well of our daily newsletters and drive traffic on a rotating schedule to all of the sponsored index articles.</a:t>
              </a:r>
              <a:r>
                <a:rPr lang="en-US" sz="600" dirty="0"/>
                <a:t/>
              </a:r>
              <a:br>
                <a:rPr lang="en-US" sz="600" dirty="0"/>
              </a:br>
              <a:endParaRPr lang="en-US" sz="614" dirty="0">
                <a:solidFill>
                  <a:srgbClr val="FF0000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0" name="Shape 330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58BCACB-3320-4110-B7F7-218E3F0AEA13}"/>
                </a:ext>
              </a:extLst>
            </p:cNvPr>
            <p:cNvSpPr txBox="1"/>
            <p:nvPr/>
          </p:nvSpPr>
          <p:spPr>
            <a:xfrm>
              <a:off x="1013030" y="2023070"/>
              <a:ext cx="2334452" cy="534356"/>
            </a:xfrm>
            <a:prstGeom prst="rect">
              <a:avLst/>
            </a:prstGeom>
            <a:noFill/>
            <a:ln>
              <a:noFill/>
            </a:ln>
          </p:spPr>
          <p:txBody>
            <a:bodyPr lIns="46751" tIns="46751" rIns="46751" bIns="46751" anchor="ctr" anchorCtr="0">
              <a:noAutofit/>
            </a:bodyPr>
            <a:lstStyle/>
            <a:p>
              <a:r>
                <a:rPr lang="en-US" sz="900" dirty="0" smtClean="0">
                  <a:solidFill>
                    <a:srgbClr val="34A9D5"/>
                  </a:solidFill>
                  <a:latin typeface="Lato Black"/>
                  <a:ea typeface="Helvetica Neue"/>
                  <a:cs typeface="Lato Black"/>
                  <a:sym typeface="Helvetica Neue"/>
                </a:rPr>
                <a:t>HOME PAGE PROMOTIONS</a:t>
              </a:r>
              <a:endParaRPr lang="en-US" sz="900" dirty="0" smtClean="0">
                <a:solidFill>
                  <a:srgbClr val="34A9D5"/>
                </a:solidFill>
                <a:latin typeface="Lato Black"/>
                <a:ea typeface="Helvetica Neue"/>
                <a:cs typeface="Lato Black"/>
              </a:endParaRPr>
            </a:p>
            <a:p>
              <a:r>
                <a:rPr lang="en-US" sz="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Regular"/>
                  <a:ea typeface="Helvetica Neue"/>
                  <a:cs typeface="Lato Regular"/>
                  <a:sym typeface="Helvetica Neue"/>
                </a:rPr>
                <a:t>Premium promotions on the front page of the SC website.</a:t>
              </a:r>
              <a:endPara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Helvetica Neue"/>
                <a:cs typeface="Lato Regular"/>
              </a:endParaRPr>
            </a:p>
          </p:txBody>
        </p:sp>
        <p:sp>
          <p:nvSpPr>
            <p:cNvPr id="11" name="Shape 336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35FF23E-C9D9-4D15-8704-BEB3444075FC}"/>
                </a:ext>
              </a:extLst>
            </p:cNvPr>
            <p:cNvSpPr txBox="1"/>
            <p:nvPr/>
          </p:nvSpPr>
          <p:spPr>
            <a:xfrm>
              <a:off x="3664675" y="1842965"/>
              <a:ext cx="1983182" cy="1095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lIns="46751" tIns="46751" rIns="46751" bIns="46751" anchor="ctr" anchorCtr="0">
              <a:noAutofit/>
            </a:bodyPr>
            <a:lstStyle/>
            <a:p>
              <a:r>
                <a:rPr lang="en-US" sz="900" dirty="0" smtClean="0">
                  <a:solidFill>
                    <a:srgbClr val="34A9D5"/>
                  </a:solidFill>
                  <a:latin typeface="Lato Black"/>
                  <a:ea typeface="Helvetica Neue"/>
                  <a:cs typeface="Lato Black"/>
                  <a:sym typeface="Helvetica Neue"/>
                </a:rPr>
                <a:t>CO-BRANDED DIGITAL PROMOTIONS</a:t>
              </a:r>
              <a:endParaRPr lang="en-US" sz="900" dirty="0" smtClean="0">
                <a:solidFill>
                  <a:srgbClr val="34A9D5"/>
                </a:solidFill>
                <a:latin typeface="Lato Black"/>
                <a:ea typeface="Helvetica Neue"/>
                <a:cs typeface="Lato Black"/>
              </a:endParaRPr>
            </a:p>
            <a:p>
              <a:r>
                <a:rPr lang="en-US" sz="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Regular"/>
                  <a:cs typeface="Lato Regular"/>
                </a:rPr>
                <a:t>High </a:t>
              </a:r>
              <a:r>
                <a:rPr 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ato Regular"/>
                  <a:cs typeface="Lato Regular"/>
                </a:rPr>
                <a:t>impact branding will promote sponsor’s brand and thought leadership by promoting the Index content.</a:t>
              </a:r>
            </a:p>
          </p:txBody>
        </p:sp>
        <p:pic>
          <p:nvPicPr>
            <p:cNvPr id="12" name="Picture 3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9BA474F-C522-4191-83EC-CC814D0AFF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317" y="2619043"/>
              <a:ext cx="2165557" cy="637223"/>
            </a:xfrm>
            <a:prstGeom prst="rect">
              <a:avLst/>
            </a:prstGeom>
            <a:noFill/>
            <a:ln>
              <a:noFill/>
            </a:ln>
            <a:effectLst>
              <a:outerShdw blurRad="114300" dist="63500" dir="3000000" algn="tr" rotWithShape="0">
                <a:prstClr val="black">
                  <a:alpha val="50000"/>
                </a:prstClr>
              </a:outerShdw>
            </a:effectLst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634BC93-7FB0-465F-B10B-1F35584D6E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t="1" b="12985"/>
            <a:stretch/>
          </p:blipFill>
          <p:spPr bwMode="auto">
            <a:xfrm>
              <a:off x="4211839" y="3330565"/>
              <a:ext cx="1207190" cy="1498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1EC897C-4B20-4312-9D65-DD595043BA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 bwMode="auto">
            <a:xfrm>
              <a:off x="4127933" y="3149256"/>
              <a:ext cx="1375002" cy="1961677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7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29E1781-3A9F-4A17-A5BC-F64CC69A70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6470" y="4734222"/>
              <a:ext cx="1371142" cy="16718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93A6856-15C4-4204-8D0A-4ACEBF1658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b="57299"/>
            <a:stretch/>
          </p:blipFill>
          <p:spPr bwMode="auto">
            <a:xfrm>
              <a:off x="8120896" y="2863288"/>
              <a:ext cx="1441855" cy="1577910"/>
            </a:xfrm>
            <a:prstGeom prst="rect">
              <a:avLst/>
            </a:prstGeom>
            <a:noFill/>
            <a:ln>
              <a:noFill/>
            </a:ln>
            <a:effectLst>
              <a:outerShdw blurRad="114300" dist="63500" dir="3000000" algn="tr" rotWithShape="0">
                <a:prstClr val="black">
                  <a:alpha val="50000"/>
                </a:prstClr>
              </a:outerShdw>
            </a:effectLst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04D319D-BA42-4B1F-8B2C-D922B9078F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 bwMode="auto">
            <a:xfrm>
              <a:off x="6314114" y="5377880"/>
              <a:ext cx="1553960" cy="1028233"/>
            </a:xfrm>
            <a:prstGeom prst="rect">
              <a:avLst/>
            </a:prstGeom>
            <a:noFill/>
            <a:ln>
              <a:noFill/>
            </a:ln>
            <a:effectLst>
              <a:outerShdw blurRad="114300" dist="63500" dir="3000000" algn="tr" rotWithShape="0">
                <a:prstClr val="black">
                  <a:alpha val="50000"/>
                </a:prstClr>
              </a:outerShdw>
            </a:effectLst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6493BCC-4991-4535-B496-45EE448A43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23607" t="8977" r="35689" b="4392"/>
            <a:stretch/>
          </p:blipFill>
          <p:spPr bwMode="auto">
            <a:xfrm>
              <a:off x="4949111" y="4138424"/>
              <a:ext cx="1089550" cy="1134213"/>
            </a:xfrm>
            <a:prstGeom prst="rect">
              <a:avLst/>
            </a:prstGeom>
            <a:noFill/>
            <a:ln>
              <a:noFill/>
            </a:ln>
            <a:effectLst>
              <a:outerShdw blurRad="114300" dist="63500" dir="3000000" algn="tr" rotWithShape="0">
                <a:prstClr val="black">
                  <a:alpha val="50000"/>
                </a:prstClr>
              </a:outerShdw>
            </a:effectLst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19" name="Group 35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FE2EAEC-9F6A-4712-9EF6-2E4BE9FACF43}"/>
                </a:ext>
              </a:extLst>
            </p:cNvPr>
            <p:cNvGrpSpPr/>
            <p:nvPr/>
          </p:nvGrpSpPr>
          <p:grpSpPr>
            <a:xfrm>
              <a:off x="5621683" y="1948238"/>
              <a:ext cx="1239218" cy="856420"/>
              <a:chOff x="1490790" y="2282084"/>
              <a:chExt cx="7066931" cy="5256213"/>
            </a:xfrm>
          </p:grpSpPr>
          <p:pic>
            <p:nvPicPr>
              <p:cNvPr id="45" name="Picture 2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28E91C1-5F47-4A37-8095-6684240100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0790" y="2282084"/>
                <a:ext cx="7066931" cy="525621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14300" dist="63500" dir="3000000" algn="tr" rotWithShape="0">
                  <a:prstClr val="black">
                    <a:alpha val="50000"/>
                  </a:prstClr>
                </a:outerShdw>
              </a:effectLst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45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CD56A19-7144-4777-A4C8-70C69DA72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565970" y="3001108"/>
                <a:ext cx="4917438" cy="3771900"/>
              </a:xfrm>
              <a:prstGeom prst="rect">
                <a:avLst/>
              </a:prstGeom>
            </p:spPr>
          </p:pic>
        </p:grpSp>
        <p:sp>
          <p:nvSpPr>
            <p:cNvPr id="20" name="Rectangle 19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3882AB3-E640-424C-89E4-436CC59B26EF}"/>
                </a:ext>
              </a:extLst>
            </p:cNvPr>
            <p:cNvSpPr/>
            <p:nvPr/>
          </p:nvSpPr>
          <p:spPr>
            <a:xfrm>
              <a:off x="4265047" y="3319126"/>
              <a:ext cx="685571" cy="8493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2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7C825DD-6B74-423F-A95E-96E8521BAFC0}"/>
                </a:ext>
              </a:extLst>
            </p:cNvPr>
            <p:cNvSpPr/>
            <p:nvPr/>
          </p:nvSpPr>
          <p:spPr>
            <a:xfrm>
              <a:off x="1784081" y="4650771"/>
              <a:ext cx="992523" cy="1143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2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87A159B-0A1F-487B-8E20-A07476539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96275" y="4665415"/>
              <a:ext cx="114579" cy="8905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7091004-9097-486E-A0CE-2118BC29D876}"/>
                </a:ext>
              </a:extLst>
            </p:cNvPr>
            <p:cNvSpPr/>
            <p:nvPr/>
          </p:nvSpPr>
          <p:spPr>
            <a:xfrm>
              <a:off x="5844036" y="2673313"/>
              <a:ext cx="822686" cy="84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2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28A4598-EA51-42F1-A93A-73A92734B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12798" y="2618401"/>
              <a:ext cx="182820" cy="14208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5B77BE4-0FD5-4A32-B81E-CB5B4CBF2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230351" y="2512240"/>
              <a:ext cx="274228" cy="6370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3E551F0-7532-471A-A8B5-AB3ED5B15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52687" y="4667869"/>
              <a:ext cx="400866" cy="93117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2975E44-0323-427E-A007-DA7D7F2AB0D3}"/>
                </a:ext>
              </a:extLst>
            </p:cNvPr>
            <p:cNvSpPr/>
            <p:nvPr/>
          </p:nvSpPr>
          <p:spPr>
            <a:xfrm>
              <a:off x="6335153" y="5272580"/>
              <a:ext cx="1532327" cy="253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2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6C2BFDE-C97E-4FC4-92DB-52278BEFC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81098" y="5403390"/>
              <a:ext cx="182820" cy="14208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C45DFB3-B497-45BC-A28C-8AA76881F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63015" y="5411455"/>
              <a:ext cx="294579" cy="14962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A4A5004-D494-4759-88FB-EB6B1453A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15648" y="4172361"/>
              <a:ext cx="168724" cy="131132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D11CC36-0F79-4495-B5A4-19F89AAE8310}"/>
                </a:ext>
              </a:extLst>
            </p:cNvPr>
            <p:cNvSpPr/>
            <p:nvPr/>
          </p:nvSpPr>
          <p:spPr>
            <a:xfrm>
              <a:off x="5514224" y="4283142"/>
              <a:ext cx="90901" cy="45719"/>
            </a:xfrm>
            <a:prstGeom prst="rect">
              <a:avLst/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3C93D49-EE3C-4E6D-8BC1-E62839350032}"/>
                </a:ext>
              </a:extLst>
            </p:cNvPr>
            <p:cNvSpPr/>
            <p:nvPr/>
          </p:nvSpPr>
          <p:spPr>
            <a:xfrm>
              <a:off x="1092050" y="2636581"/>
              <a:ext cx="708168" cy="73629"/>
            </a:xfrm>
            <a:prstGeom prst="rect">
              <a:avLst/>
            </a:prstGeom>
            <a:solidFill>
              <a:srgbClr val="2693C9">
                <a:alpha val="84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64840F6-D74E-49BA-86ED-A10BB77C9E8A}"/>
                </a:ext>
              </a:extLst>
            </p:cNvPr>
            <p:cNvSpPr/>
            <p:nvPr/>
          </p:nvSpPr>
          <p:spPr>
            <a:xfrm>
              <a:off x="4978643" y="4138427"/>
              <a:ext cx="845525" cy="98378"/>
            </a:xfrm>
            <a:prstGeom prst="rect">
              <a:avLst/>
            </a:prstGeom>
            <a:solidFill>
              <a:srgbClr val="FFFFFF">
                <a:alpha val="89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E192511-33A6-49D3-BEF6-F09FADAB4817}"/>
                </a:ext>
              </a:extLst>
            </p:cNvPr>
            <p:cNvSpPr/>
            <p:nvPr/>
          </p:nvSpPr>
          <p:spPr>
            <a:xfrm>
              <a:off x="5810225" y="2076206"/>
              <a:ext cx="809373" cy="151949"/>
            </a:xfrm>
            <a:prstGeom prst="rect">
              <a:avLst/>
            </a:prstGeom>
            <a:solidFill>
              <a:srgbClr val="E0E0E0">
                <a:alpha val="91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CA7956F-B878-4AA5-A415-8599C86573D8}"/>
                </a:ext>
              </a:extLst>
            </p:cNvPr>
            <p:cNvSpPr/>
            <p:nvPr/>
          </p:nvSpPr>
          <p:spPr>
            <a:xfrm>
              <a:off x="4277747" y="3751564"/>
              <a:ext cx="700896" cy="79241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45E0798-F7DD-410C-A926-5A9739215319}"/>
                </a:ext>
              </a:extLst>
            </p:cNvPr>
            <p:cNvSpPr/>
            <p:nvPr/>
          </p:nvSpPr>
          <p:spPr>
            <a:xfrm>
              <a:off x="4265047" y="3564082"/>
              <a:ext cx="620161" cy="106646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733118F-689F-4F23-84F0-A873F79B8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7746" y="3479153"/>
              <a:ext cx="182819" cy="142087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D79847C-0836-4D91-B085-D185B6D1885E}"/>
                </a:ext>
              </a:extLst>
            </p:cNvPr>
            <p:cNvSpPr/>
            <p:nvPr/>
          </p:nvSpPr>
          <p:spPr>
            <a:xfrm>
              <a:off x="4297292" y="4125137"/>
              <a:ext cx="373401" cy="45719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4D82058-6625-4AF2-9CD5-A913F115A9DA}"/>
                </a:ext>
              </a:extLst>
            </p:cNvPr>
            <p:cNvSpPr/>
            <p:nvPr/>
          </p:nvSpPr>
          <p:spPr>
            <a:xfrm>
              <a:off x="1603737" y="2758818"/>
              <a:ext cx="480816" cy="251256"/>
            </a:xfrm>
            <a:prstGeom prst="rect">
              <a:avLst/>
            </a:prstGeom>
            <a:solidFill>
              <a:srgbClr val="FFFFFF">
                <a:alpha val="89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6AD0961-FBA4-4B54-8B2F-27D5419B5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13332" y="3979129"/>
              <a:ext cx="274228" cy="6370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E0394A7-82E9-4BA1-B904-CDF51757C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78643" y="5198594"/>
              <a:ext cx="308917" cy="71760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C989E87-883C-491F-851F-DF2FE513EFB0}"/>
                </a:ext>
              </a:extLst>
            </p:cNvPr>
            <p:cNvSpPr/>
            <p:nvPr/>
          </p:nvSpPr>
          <p:spPr>
            <a:xfrm>
              <a:off x="6416067" y="6296214"/>
              <a:ext cx="1459744" cy="123928"/>
            </a:xfrm>
            <a:prstGeom prst="rect">
              <a:avLst/>
            </a:prstGeom>
            <a:solidFill>
              <a:srgbClr val="E6EFF8">
                <a:alpha val="92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91" name="Footer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D30E93-BB9F-F54B-BE89-2519969E6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978" y="6324602"/>
            <a:ext cx="4400550" cy="36512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| Page </a:t>
            </a:r>
            <a:fld id="{623FD541-B705-8949-BC24-12E72F9CC76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F8F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67CAB3-4A55-4247-B3C7-97EEC9785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280988"/>
            <a:ext cx="697706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BUSINESS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 ACTIVITY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RESEARCH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 PROGRAM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6ADD6"/>
              </a:solidFill>
              <a:effectLst/>
              <a:uLnTx/>
              <a:uFillTx/>
              <a:latin typeface="Roboto"/>
              <a:ea typeface="+mj-ea"/>
              <a:cs typeface="Roboto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CE88A8-DD3E-45C5-A263-8BBE2DF637AD}"/>
              </a:ext>
            </a:extLst>
          </p:cNvPr>
          <p:cNvSpPr/>
          <p:nvPr/>
        </p:nvSpPr>
        <p:spPr>
          <a:xfrm>
            <a:off x="0" y="1030936"/>
            <a:ext cx="9144000" cy="659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dirty="0" smtClean="0">
                <a:solidFill>
                  <a:srgbClr val="000000"/>
                </a:solidFill>
                <a:latin typeface="Lato Black"/>
                <a:cs typeface="Lato Black"/>
              </a:rPr>
              <a:t>GENERATE BUZZ AND ENGAGEMENT WHILE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dirty="0" smtClean="0">
                <a:solidFill>
                  <a:srgbClr val="000000"/>
                </a:solidFill>
                <a:latin typeface="Lato Black"/>
                <a:cs typeface="Lato Black"/>
              </a:rPr>
              <a:t>PROMOTING THE SPONSOR AS AN INDUSTRY THOUGHT LEADER</a:t>
            </a:r>
            <a:endParaRPr lang="en-US" dirty="0">
              <a:solidFill>
                <a:srgbClr val="000000"/>
              </a:solidFill>
              <a:latin typeface="Lato Black"/>
              <a:cs typeface="Lato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6472A9E-B8E7-4B91-92C4-629208855E7A}"/>
              </a:ext>
            </a:extLst>
          </p:cNvPr>
          <p:cNvGrpSpPr/>
          <p:nvPr/>
        </p:nvGrpSpPr>
        <p:grpSpPr>
          <a:xfrm>
            <a:off x="317500" y="2184400"/>
            <a:ext cx="8001000" cy="3117793"/>
            <a:chOff x="788903" y="1237987"/>
            <a:chExt cx="10231775" cy="4139536"/>
          </a:xfrm>
        </p:grpSpPr>
        <p:cxnSp>
          <p:nvCxnSpPr>
            <p:cNvPr id="9" name="Straight Connector 8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32BC5C7-6739-4D04-A285-3DAF5575A634}"/>
                </a:ext>
              </a:extLst>
            </p:cNvPr>
            <p:cNvCxnSpPr/>
            <p:nvPr/>
          </p:nvCxnSpPr>
          <p:spPr>
            <a:xfrm>
              <a:off x="5904791" y="1237987"/>
              <a:ext cx="0" cy="4139536"/>
            </a:xfrm>
            <a:prstGeom prst="line">
              <a:avLst/>
            </a:prstGeom>
            <a:ln>
              <a:gradFill>
                <a:gsLst>
                  <a:gs pos="0">
                    <a:schemeClr val="bg1"/>
                  </a:gs>
                  <a:gs pos="23000">
                    <a:schemeClr val="bg1">
                      <a:lumMod val="50000"/>
                    </a:schemeClr>
                  </a:gs>
                  <a:gs pos="80000">
                    <a:schemeClr val="bg1">
                      <a:lumMod val="50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96A8AC2-DE2B-4425-8319-5606136F9F86}"/>
                </a:ext>
              </a:extLst>
            </p:cNvPr>
            <p:cNvCxnSpPr/>
            <p:nvPr/>
          </p:nvCxnSpPr>
          <p:spPr>
            <a:xfrm rot="5400000">
              <a:off x="5904791" y="-1808132"/>
              <a:ext cx="0" cy="10231775"/>
            </a:xfrm>
            <a:prstGeom prst="line">
              <a:avLst/>
            </a:prstGeom>
            <a:ln>
              <a:gradFill>
                <a:gsLst>
                  <a:gs pos="0">
                    <a:schemeClr val="bg1"/>
                  </a:gs>
                  <a:gs pos="23000">
                    <a:schemeClr val="bg1">
                      <a:lumMod val="50000"/>
                    </a:schemeClr>
                  </a:gs>
                  <a:gs pos="80000">
                    <a:schemeClr val="bg1">
                      <a:lumMod val="50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Footer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D30E93-BB9F-F54B-BE89-2519969E6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978" y="6324602"/>
            <a:ext cx="4400550" cy="36512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| Page </a:t>
            </a:r>
            <a:fld id="{623FD541-B705-8949-BC24-12E72F9CC76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F8F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40E90FF-7BB3-40DB-85BC-99FEBB3FE2EB}"/>
              </a:ext>
            </a:extLst>
          </p:cNvPr>
          <p:cNvGrpSpPr/>
          <p:nvPr/>
        </p:nvGrpSpPr>
        <p:grpSpPr>
          <a:xfrm>
            <a:off x="2215436" y="2882482"/>
            <a:ext cx="2407593" cy="2134749"/>
            <a:chOff x="3710509" y="3193539"/>
            <a:chExt cx="2436786" cy="2125752"/>
          </a:xfrm>
        </p:grpSpPr>
        <p:sp>
          <p:nvSpPr>
            <p:cNvPr id="86" name="Rectangle 85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6FAEE9B-C18C-499F-A116-47CED932137C}"/>
                </a:ext>
              </a:extLst>
            </p:cNvPr>
            <p:cNvSpPr/>
            <p:nvPr/>
          </p:nvSpPr>
          <p:spPr>
            <a:xfrm>
              <a:off x="3749071" y="3193539"/>
              <a:ext cx="2398224" cy="704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8588" indent="-128588">
                <a:buClr>
                  <a:srgbClr val="FF6600"/>
                </a:buClr>
                <a:buFont typeface="Wingdings" charset="2"/>
                <a:buChar char="§"/>
                <a:defRPr/>
              </a:pPr>
              <a:r>
                <a:rPr lang="en-US" sz="1000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Lato Regular"/>
                  <a:cs typeface="Lato Regular"/>
                </a:rPr>
                <a:t>Brand awareness </a:t>
              </a:r>
            </a:p>
            <a:p>
              <a:pPr marL="128588" indent="-128588">
                <a:buClr>
                  <a:srgbClr val="FF6600"/>
                </a:buClr>
                <a:buFont typeface="Wingdings" charset="2"/>
                <a:buChar char="§"/>
                <a:defRPr/>
              </a:pPr>
              <a:r>
                <a:rPr lang="en-US" sz="1000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Lato Regular"/>
                  <a:cs typeface="Lato Regular"/>
                </a:rPr>
                <a:t>Key purchase drivers</a:t>
              </a:r>
            </a:p>
            <a:p>
              <a:pPr marL="128588" indent="-128588">
                <a:buClr>
                  <a:srgbClr val="FF6600"/>
                </a:buClr>
                <a:buFont typeface="Wingdings" charset="2"/>
                <a:buChar char="§"/>
                <a:defRPr/>
              </a:pPr>
              <a:r>
                <a:rPr lang="en-US" sz="1000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Lato Regular"/>
                  <a:cs typeface="Lato Regular"/>
                </a:rPr>
                <a:t>Buyer journey</a:t>
              </a:r>
            </a:p>
            <a:p>
              <a:pPr marL="128588" indent="-128588">
                <a:buClr>
                  <a:srgbClr val="FF6600"/>
                </a:buClr>
                <a:buFont typeface="Wingdings" charset="2"/>
                <a:buChar char="§"/>
                <a:defRPr/>
              </a:pPr>
              <a:r>
                <a:rPr lang="en-US" sz="1000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Lato Regular"/>
                  <a:cs typeface="Lato Regular"/>
                </a:rPr>
                <a:t>Competitive positioning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2E47056-39E4-4341-A3BD-1E0F033DB954}"/>
                </a:ext>
              </a:extLst>
            </p:cNvPr>
            <p:cNvSpPr/>
            <p:nvPr/>
          </p:nvSpPr>
          <p:spPr>
            <a:xfrm>
              <a:off x="3710509" y="4618219"/>
              <a:ext cx="2371535" cy="701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8588" indent="-128588">
                <a:buClr>
                  <a:srgbClr val="FF6600"/>
                </a:buClr>
                <a:buFont typeface="Wingdings" charset="2"/>
                <a:buChar char="§"/>
                <a:defRPr/>
              </a:pPr>
              <a:r>
                <a:rPr lang="en-US" sz="1000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Lato Regular"/>
                  <a:cs typeface="Lato Regular"/>
                </a:rPr>
                <a:t>New product or concept test</a:t>
              </a:r>
            </a:p>
            <a:p>
              <a:pPr marL="128588" indent="-128588">
                <a:buClr>
                  <a:srgbClr val="FF6600"/>
                </a:buClr>
                <a:buFont typeface="Wingdings" charset="2"/>
                <a:buChar char="§"/>
                <a:defRPr/>
              </a:pPr>
              <a:r>
                <a:rPr lang="en-US" sz="1000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Lato Regular"/>
                  <a:cs typeface="Lato Regular"/>
                </a:rPr>
                <a:t>Feature prioritization</a:t>
              </a:r>
            </a:p>
            <a:p>
              <a:pPr marL="128588" indent="-128588">
                <a:buClr>
                  <a:srgbClr val="FF6600"/>
                </a:buClr>
                <a:buFont typeface="Wingdings" charset="2"/>
                <a:buChar char="§"/>
                <a:defRPr/>
              </a:pPr>
              <a:r>
                <a:rPr lang="en-US" sz="1000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Lato Regular"/>
                  <a:cs typeface="Lato Regular"/>
                </a:rPr>
                <a:t>Perceptual mapping</a:t>
              </a:r>
            </a:p>
            <a:p>
              <a:pPr>
                <a:lnSpc>
                  <a:spcPct val="150000"/>
                </a:lnSpc>
                <a:defRPr/>
              </a:pPr>
              <a:endParaRPr lang="en-US" sz="9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8564EF2-FD22-428D-9140-34DBD5DC5798}"/>
              </a:ext>
            </a:extLst>
          </p:cNvPr>
          <p:cNvSpPr/>
          <p:nvPr/>
        </p:nvSpPr>
        <p:spPr>
          <a:xfrm>
            <a:off x="1104053" y="2485370"/>
            <a:ext cx="3455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1400" dirty="0" smtClean="0">
                <a:solidFill>
                  <a:srgbClr val="34A9D5"/>
                </a:solidFill>
                <a:latin typeface="Lato Black"/>
                <a:cs typeface="Lato Black"/>
              </a:rPr>
              <a:t>BRAND MANAGEMENT STUDIES</a:t>
            </a:r>
            <a:endParaRPr lang="en-US" sz="1400" dirty="0">
              <a:solidFill>
                <a:srgbClr val="34A9D5"/>
              </a:solidFill>
              <a:latin typeface="Lato Black"/>
              <a:cs typeface="Lato Black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E8C6341-580B-4066-BEA5-BFDCA4896585}"/>
              </a:ext>
            </a:extLst>
          </p:cNvPr>
          <p:cNvSpPr/>
          <p:nvPr/>
        </p:nvSpPr>
        <p:spPr>
          <a:xfrm>
            <a:off x="5576917" y="2822308"/>
            <a:ext cx="212471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>
              <a:buClr>
                <a:srgbClr val="FF6600"/>
              </a:buClr>
              <a:buFont typeface="Wingdings" charset="2"/>
              <a:buChar char="§"/>
              <a:defRPr/>
            </a:pPr>
            <a:r>
              <a:rPr lang="en-U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Lato Regular"/>
                <a:cs typeface="Lato Regular"/>
              </a:rPr>
              <a:t>Segmentation analysis </a:t>
            </a:r>
          </a:p>
          <a:p>
            <a:pPr marL="128588" indent="-128588">
              <a:buClr>
                <a:srgbClr val="FF6600"/>
              </a:buClr>
              <a:buFont typeface="Wingdings" charset="2"/>
              <a:buChar char="§"/>
              <a:defRPr/>
            </a:pPr>
            <a:r>
              <a:rPr lang="en-U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Lato Regular"/>
                <a:cs typeface="Lato Regular"/>
              </a:rPr>
              <a:t>Persona profiling</a:t>
            </a:r>
          </a:p>
          <a:p>
            <a:pPr marL="128588" indent="-128588">
              <a:buClr>
                <a:srgbClr val="FF6600"/>
              </a:buClr>
              <a:buFont typeface="Wingdings" charset="2"/>
              <a:buChar char="§"/>
              <a:defRPr/>
            </a:pPr>
            <a:r>
              <a:rPr lang="en-U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Lato Regular"/>
                <a:cs typeface="Lato Regular"/>
              </a:rPr>
              <a:t>Voice of the customer</a:t>
            </a:r>
          </a:p>
          <a:p>
            <a:pPr marL="128588" indent="-128588">
              <a:buClr>
                <a:srgbClr val="FF6600"/>
              </a:buClr>
              <a:buFont typeface="Wingdings" charset="2"/>
              <a:buChar char="§"/>
              <a:defRPr/>
            </a:pPr>
            <a:r>
              <a:rPr lang="en-U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Lato Regular"/>
                <a:cs typeface="Lato Regular"/>
              </a:rPr>
              <a:t>Customer satisfaction </a:t>
            </a:r>
          </a:p>
          <a:p>
            <a:pPr marL="128588" indent="-128588">
              <a:buClr>
                <a:srgbClr val="FF6600"/>
              </a:buClr>
              <a:buFont typeface="Wingdings" charset="2"/>
              <a:buChar char="§"/>
              <a:defRPr/>
            </a:pPr>
            <a:r>
              <a:rPr lang="en-U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Lato Regular"/>
                <a:cs typeface="Lato Regular"/>
              </a:rPr>
              <a:t>Loyalty/retention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504AE42-BA5B-47A5-BB25-F4D7DEE4F15C}"/>
              </a:ext>
            </a:extLst>
          </p:cNvPr>
          <p:cNvSpPr/>
          <p:nvPr/>
        </p:nvSpPr>
        <p:spPr>
          <a:xfrm>
            <a:off x="5276685" y="4148880"/>
            <a:ext cx="3193220" cy="86177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8588" indent="-128588">
              <a:buClr>
                <a:srgbClr val="FF6600"/>
              </a:buClr>
              <a:buFont typeface="Wingdings" charset="2"/>
              <a:buChar char="§"/>
              <a:defRPr/>
            </a:pPr>
            <a:r>
              <a:rPr lang="en-U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Lato Regular"/>
                <a:cs typeface="Lato Regular"/>
              </a:rPr>
              <a:t>Current state/environment assessment (challenges and pain points); need for change</a:t>
            </a:r>
          </a:p>
          <a:p>
            <a:pPr marL="128588" indent="-128588">
              <a:buClr>
                <a:srgbClr val="FF6600"/>
              </a:buClr>
              <a:buFont typeface="Wingdings" charset="2"/>
              <a:buChar char="§"/>
              <a:defRPr/>
            </a:pPr>
            <a:r>
              <a:rPr lang="en-US" sz="1000" kern="0" dirty="0">
                <a:solidFill>
                  <a:prstClr val="black">
                    <a:lumMod val="50000"/>
                    <a:lumOff val="50000"/>
                  </a:prstClr>
                </a:solidFill>
                <a:latin typeface="Lato Regular"/>
                <a:cs typeface="Lato Regular"/>
              </a:rPr>
              <a:t>Future state/environment assessment (readiness for change, key purchase drivers, upgrades, spending, adoption barriers, etc.)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7AB7B54-5D32-4583-99D1-4CF6DB4405DF}"/>
              </a:ext>
            </a:extLst>
          </p:cNvPr>
          <p:cNvSpPr/>
          <p:nvPr/>
        </p:nvSpPr>
        <p:spPr>
          <a:xfrm>
            <a:off x="4449235" y="2498241"/>
            <a:ext cx="3455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1400" dirty="0" smtClean="0">
                <a:solidFill>
                  <a:srgbClr val="34A9D5"/>
                </a:solidFill>
                <a:latin typeface="Lato Black"/>
                <a:cs typeface="Lato Black"/>
              </a:rPr>
              <a:t>CUSTOMER NEEDS STUDIES</a:t>
            </a:r>
            <a:endParaRPr lang="en-US" sz="1400" dirty="0">
              <a:solidFill>
                <a:srgbClr val="34A9D5"/>
              </a:solidFill>
              <a:latin typeface="Lato Black"/>
              <a:cs typeface="Lato Black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CDA736C-F5B3-4F79-B277-D106FEC6A1FE}"/>
              </a:ext>
            </a:extLst>
          </p:cNvPr>
          <p:cNvSpPr/>
          <p:nvPr/>
        </p:nvSpPr>
        <p:spPr>
          <a:xfrm>
            <a:off x="1050713" y="3837528"/>
            <a:ext cx="34555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1400" dirty="0" smtClean="0">
                <a:solidFill>
                  <a:srgbClr val="34A9D5"/>
                </a:solidFill>
                <a:latin typeface="Lato Black"/>
                <a:cs typeface="Lato Black"/>
              </a:rPr>
              <a:t>PRODUCT MANAGEMENT STUDIES</a:t>
            </a:r>
            <a:endParaRPr lang="en-US" sz="1400" dirty="0">
              <a:solidFill>
                <a:srgbClr val="34A9D5"/>
              </a:solidFill>
              <a:latin typeface="Lato Black"/>
              <a:cs typeface="Lato Black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4F15508-ACC3-48CB-AD40-D9ED5A1978C3}"/>
              </a:ext>
            </a:extLst>
          </p:cNvPr>
          <p:cNvSpPr/>
          <p:nvPr/>
        </p:nvSpPr>
        <p:spPr>
          <a:xfrm>
            <a:off x="4431185" y="3832678"/>
            <a:ext cx="38773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1400" dirty="0" smtClean="0">
                <a:solidFill>
                  <a:srgbClr val="34A9D5"/>
                </a:solidFill>
                <a:latin typeface="Lato Black"/>
                <a:cs typeface="Lato Black"/>
              </a:rPr>
              <a:t>MARKETING ASSESSMENT STUDIES</a:t>
            </a:r>
            <a:endParaRPr lang="en-US" sz="1400" dirty="0">
              <a:solidFill>
                <a:srgbClr val="34A9D5"/>
              </a:solidFill>
              <a:latin typeface="Lato Black"/>
              <a:cs typeface="Lato Black"/>
            </a:endParaRPr>
          </a:p>
        </p:txBody>
      </p:sp>
      <p:pic>
        <p:nvPicPr>
          <p:cNvPr id="123" name="Picture 12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495800" y="4267200"/>
            <a:ext cx="698500" cy="698500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152724" y="4279900"/>
            <a:ext cx="1007763" cy="60960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514851" y="2895600"/>
            <a:ext cx="831849" cy="692834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1212849" y="2937796"/>
            <a:ext cx="996951" cy="675353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67CAB3-4A55-4247-B3C7-97EEC9785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280988"/>
            <a:ext cx="697706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CUSTOM</a:t>
            </a:r>
            <a:r>
              <a:rPr kumimoji="0" lang="en-US" alt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 RESEARCH STUDIES AND TRACKERS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6ADD6"/>
              </a:solidFill>
              <a:effectLst/>
              <a:uLnTx/>
              <a:uFillTx/>
              <a:latin typeface="Roboto"/>
              <a:ea typeface="+mj-ea"/>
              <a:cs typeface="Roboto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CE88A8-DD3E-45C5-A263-8BBE2DF637AD}"/>
              </a:ext>
            </a:extLst>
          </p:cNvPr>
          <p:cNvSpPr/>
          <p:nvPr/>
        </p:nvSpPr>
        <p:spPr>
          <a:xfrm>
            <a:off x="0" y="1030936"/>
            <a:ext cx="9144000" cy="659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dirty="0" smtClean="0">
                <a:solidFill>
                  <a:srgbClr val="000000"/>
                </a:solidFill>
                <a:latin typeface="Lato Black"/>
                <a:cs typeface="Lato Black"/>
              </a:rPr>
              <a:t>RESEARCH AND ANALYSIS TO GUIDE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dirty="0" smtClean="0">
                <a:solidFill>
                  <a:srgbClr val="000000"/>
                </a:solidFill>
                <a:latin typeface="Lato Black"/>
                <a:cs typeface="Lato Black"/>
              </a:rPr>
              <a:t>YOUR BUSINESS AND MARKETING DECISIONS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097F2FA-8185-4A23-8D06-175773F2088E}"/>
              </a:ext>
            </a:extLst>
          </p:cNvPr>
          <p:cNvSpPr txBox="1">
            <a:spLocks/>
          </p:cNvSpPr>
          <p:nvPr/>
        </p:nvSpPr>
        <p:spPr>
          <a:xfrm>
            <a:off x="3907478" y="2266143"/>
            <a:ext cx="4285585" cy="3182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2DFDE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High value content using </a:t>
            </a:r>
            <a:r>
              <a:rPr lang="en-US" sz="1500" dirty="0">
                <a:solidFill>
                  <a:srgbClr val="3D3D3D"/>
                </a:solidFill>
                <a:latin typeface="Lato Black"/>
                <a:cs typeface="Lato Black"/>
              </a:rPr>
              <a:t> research data and 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written by SC Media and CRA’s market experts to engage your target audience segments</a:t>
            </a:r>
            <a:r>
              <a:rPr kumimoji="0" lang="en-US" sz="1500" i="0" u="none" strike="noStrike" kern="1200" cap="none" spc="0" normalizeH="0" baseline="0" noProof="0" dirty="0" smtClean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 </a:t>
            </a:r>
            <a:br>
              <a:rPr kumimoji="0" lang="en-US" sz="1500" i="0" u="none" strike="noStrike" kern="1200" cap="none" spc="0" normalizeH="0" baseline="0" noProof="0" dirty="0" smtClean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</a:b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Lato Regular"/>
              <a:ea typeface="+mn-ea"/>
              <a:cs typeface="Lato Regular"/>
            </a:endParaRP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Reports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Infographics 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lang="en-US" sz="1500" dirty="0">
                <a:solidFill>
                  <a:srgbClr val="3D3D3D"/>
                </a:solidFill>
                <a:latin typeface="Lato Regular"/>
                <a:cs typeface="Lato Regular"/>
              </a:rPr>
              <a:t>Briefing sheets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Sales data collateral 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lang="en-US" sz="1500" dirty="0">
                <a:solidFill>
                  <a:srgbClr val="3D3D3D"/>
                </a:solidFill>
                <a:latin typeface="Lato Regular"/>
                <a:cs typeface="Lato Regular"/>
              </a:rPr>
              <a:t>Webinars 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Lato Regular"/>
              <a:ea typeface="+mn-ea"/>
              <a:cs typeface="Lato Regular"/>
            </a:endParaRPr>
          </a:p>
        </p:txBody>
      </p:sp>
      <p:pic>
        <p:nvPicPr>
          <p:cNvPr id="7" name="Picture 5" descr="A picture containing clock&#10;&#10;Description generated with very high confidence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E2A5396-803F-4BAA-97DC-A70B23647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092" y="2435887"/>
            <a:ext cx="2254600" cy="2916501"/>
          </a:xfrm>
          <a:prstGeom prst="rect">
            <a:avLst/>
          </a:prstGeom>
          <a:ln>
            <a:noFill/>
          </a:ln>
          <a:effectLst>
            <a:outerShdw blurRad="203200" dist="127000" dir="2700000" algn="tl" rotWithShape="0">
              <a:srgbClr val="333333">
                <a:alpha val="43000"/>
              </a:srgbClr>
            </a:outerShdw>
          </a:effectLst>
        </p:spPr>
      </p:pic>
      <p:sp>
        <p:nvSpPr>
          <p:cNvPr id="17" name="Footer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D30E93-BB9F-F54B-BE89-2519969E6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978" y="6324602"/>
            <a:ext cx="4400550" cy="36512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| Page </a:t>
            </a:r>
            <a:fld id="{623FD541-B705-8949-BC24-12E72F9CC76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F8F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67CAB3-4A55-4247-B3C7-97EEC9785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280988"/>
            <a:ext cx="697706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CONTENT DEVELOPMENT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6ADD6"/>
              </a:solidFill>
              <a:effectLst/>
              <a:uLnTx/>
              <a:uFillTx/>
              <a:latin typeface="Roboto"/>
              <a:ea typeface="+mj-ea"/>
              <a:cs typeface="Roboto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1715834-F1A6-48F3-8196-1984C3611019}"/>
              </a:ext>
            </a:extLst>
          </p:cNvPr>
          <p:cNvSpPr/>
          <p:nvPr/>
        </p:nvSpPr>
        <p:spPr>
          <a:xfrm>
            <a:off x="1" y="115558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Lato Black"/>
                <a:cs typeface="Lato Black"/>
              </a:rPr>
              <a:t>SHIFTING MSSP TO MDR MARKET</a:t>
            </a:r>
            <a:endParaRPr lang="en-US" dirty="0">
              <a:solidFill>
                <a:srgbClr val="000000"/>
              </a:solidFill>
              <a:latin typeface="Lato Black"/>
              <a:cs typeface="Lato Blac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D30E93-BB9F-F54B-BE89-2519969E6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978" y="6324602"/>
            <a:ext cx="4400550" cy="36512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| Page </a:t>
            </a:r>
            <a:fld id="{623FD541-B705-8949-BC24-12E72F9CC76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F8F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funne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2006600"/>
            <a:ext cx="3238500" cy="3238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81000" y="2241034"/>
            <a:ext cx="3098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Lato Black"/>
                <a:cs typeface="Lato Black"/>
              </a:rPr>
              <a:t>ATTRACT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2000" y="3086101"/>
            <a:ext cx="2400300" cy="304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Lato Black"/>
                <a:cs typeface="Lato Black"/>
              </a:rPr>
              <a:t>ENGAGE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92200" y="3924300"/>
            <a:ext cx="1778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Lato Black"/>
                <a:cs typeface="Lato Black"/>
              </a:rPr>
              <a:t>NURTURE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20800" y="4749800"/>
            <a:ext cx="1397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Lato Black"/>
                <a:cs typeface="Lato Black"/>
              </a:rPr>
              <a:t>CONVERT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21100" y="2063097"/>
            <a:ext cx="53340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spcAft>
                <a:spcPts val="600"/>
              </a:spcAft>
              <a:buClr>
                <a:srgbClr val="E2DFDE"/>
              </a:buClr>
              <a:buSzPct val="92000"/>
              <a:defRPr/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cs typeface="Lato Black"/>
              </a:rPr>
              <a:t>Multiple tactics to drive high levels of engagement </a:t>
            </a:r>
            <a:b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cs typeface="Lato Black"/>
              </a:rPr>
            </a:b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cs typeface="Lato Black"/>
              </a:rPr>
              <a:t>with target audience segments and fill pipeline </a:t>
            </a:r>
          </a:p>
          <a:p>
            <a:pPr>
              <a:buClr>
                <a:srgbClr val="E2DFDE"/>
              </a:buClr>
              <a:defRPr/>
            </a:pPr>
            <a:r>
              <a:rPr lang="en-US" sz="1600" dirty="0" smtClean="0">
                <a:solidFill>
                  <a:srgbClr val="3D3D3D"/>
                </a:solidFill>
                <a:latin typeface="Lato Regular"/>
                <a:cs typeface="Lato Regular"/>
              </a:rPr>
              <a:t>Content Syndication – using newly created </a:t>
            </a:r>
            <a:br>
              <a:rPr lang="en-US" sz="1600" dirty="0" smtClean="0">
                <a:solidFill>
                  <a:srgbClr val="3D3D3D"/>
                </a:solidFill>
                <a:latin typeface="Lato Regular"/>
                <a:cs typeface="Lato Regular"/>
              </a:rPr>
            </a:br>
            <a:r>
              <a:rPr lang="en-US" sz="1600" dirty="0" smtClean="0">
                <a:solidFill>
                  <a:srgbClr val="3D3D3D"/>
                </a:solidFill>
                <a:latin typeface="Lato Regular"/>
                <a:cs typeface="Lato Regular"/>
              </a:rPr>
              <a:t>research-based assets and existing </a:t>
            </a:r>
            <a:r>
              <a:rPr lang="en-US" sz="1600" dirty="0" err="1" smtClean="0">
                <a:solidFill>
                  <a:srgbClr val="3D3D3D"/>
                </a:solidFill>
                <a:latin typeface="Lato Regular"/>
                <a:cs typeface="Lato Regular"/>
              </a:rPr>
              <a:t>Trustwave</a:t>
            </a:r>
            <a:r>
              <a:rPr lang="en-US" sz="1600" dirty="0" smtClean="0">
                <a:solidFill>
                  <a:srgbClr val="3D3D3D"/>
                </a:solidFill>
                <a:latin typeface="Lato Regular"/>
                <a:cs typeface="Lato Regular"/>
              </a:rPr>
              <a:t> assets</a:t>
            </a:r>
          </a:p>
          <a:p>
            <a:pPr>
              <a:buClr>
                <a:srgbClr val="E2DFDE"/>
              </a:buClr>
              <a:buFont typeface="Arial"/>
              <a:buChar char="•"/>
              <a:defRPr/>
            </a:pPr>
            <a:endParaRPr lang="en-US" sz="1400" dirty="0" smtClean="0">
              <a:solidFill>
                <a:srgbClr val="3D3D3D"/>
              </a:solidFill>
              <a:latin typeface="Lato Regular"/>
              <a:cs typeface="Lato Regular"/>
            </a:endParaRPr>
          </a:p>
          <a:p>
            <a:pPr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3D3D3D"/>
                </a:solidFill>
                <a:latin typeface="Lato Regular"/>
                <a:cs typeface="Lato Regular"/>
              </a:rPr>
              <a:t> Standard – earlier funnel leads </a:t>
            </a:r>
          </a:p>
          <a:p>
            <a:pPr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3D3D3D"/>
                </a:solidFill>
                <a:latin typeface="Lato Regular"/>
                <a:cs typeface="Lato Regular"/>
              </a:rPr>
              <a:t> HQL – warmer leads  Virtual Events </a:t>
            </a:r>
          </a:p>
          <a:p>
            <a:pPr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3D3D3D"/>
                </a:solidFill>
                <a:latin typeface="Lato Regular"/>
                <a:cs typeface="Lato Regular"/>
              </a:rPr>
              <a:t> April 29-30 Healthcare </a:t>
            </a:r>
            <a:r>
              <a:rPr lang="en-US" sz="1600" dirty="0" err="1" smtClean="0">
                <a:solidFill>
                  <a:srgbClr val="3D3D3D"/>
                </a:solidFill>
                <a:latin typeface="Lato Regular"/>
                <a:cs typeface="Lato Regular"/>
              </a:rPr>
              <a:t>Cybersecurity</a:t>
            </a:r>
            <a:r>
              <a:rPr lang="en-US" sz="1600" dirty="0" smtClean="0">
                <a:solidFill>
                  <a:srgbClr val="3D3D3D"/>
                </a:solidFill>
                <a:latin typeface="Lato Regular"/>
                <a:cs typeface="Lato Regular"/>
              </a:rPr>
              <a:t> </a:t>
            </a:r>
          </a:p>
          <a:p>
            <a:pPr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3D3D3D"/>
                </a:solidFill>
                <a:latin typeface="Lato Regular"/>
                <a:cs typeface="Lato Regular"/>
              </a:rPr>
              <a:t> June 17 – Identity and Access Management Webinars </a:t>
            </a:r>
          </a:p>
          <a:p>
            <a:pPr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3D3D3D"/>
                </a:solidFill>
                <a:latin typeface="Lato Regular"/>
                <a:cs typeface="Lato Regular"/>
              </a:rPr>
              <a:t> Conversational interview formats </a:t>
            </a:r>
          </a:p>
          <a:p>
            <a:pPr>
              <a:spcAft>
                <a:spcPts val="600"/>
              </a:spcAft>
              <a:buClr>
                <a:srgbClr val="FF6600"/>
              </a:buClr>
              <a:buFont typeface="Wingdings" charset="2"/>
              <a:buChar char="§"/>
            </a:pPr>
            <a:r>
              <a:rPr lang="en-US" sz="1600" dirty="0" smtClean="0">
                <a:solidFill>
                  <a:srgbClr val="3D3D3D"/>
                </a:solidFill>
                <a:latin typeface="Lato Regular"/>
                <a:cs typeface="Lato Regular"/>
              </a:rPr>
              <a:t> </a:t>
            </a:r>
            <a:r>
              <a:rPr lang="en-US" sz="1600" dirty="0" err="1" smtClean="0">
                <a:solidFill>
                  <a:srgbClr val="3D3D3D"/>
                </a:solidFill>
                <a:latin typeface="Lato Regular"/>
                <a:cs typeface="Lato Regular"/>
              </a:rPr>
              <a:t>Trustwave</a:t>
            </a:r>
            <a:r>
              <a:rPr lang="en-US" sz="1600" dirty="0" smtClean="0">
                <a:solidFill>
                  <a:srgbClr val="3D3D3D"/>
                </a:solidFill>
                <a:latin typeface="Lato Regular"/>
                <a:cs typeface="Lato Regular"/>
              </a:rPr>
              <a:t> provided content formats</a:t>
            </a:r>
            <a:endParaRPr lang="en-US" sz="1600" dirty="0">
              <a:solidFill>
                <a:srgbClr val="3D3D3D"/>
              </a:solidFill>
              <a:latin typeface="Lato Regular"/>
              <a:cs typeface="Lato Regular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67CAB3-4A55-4247-B3C7-97EEC9785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280988"/>
            <a:ext cx="697706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LEAD GENERATION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6ADD6"/>
              </a:solidFill>
              <a:effectLst/>
              <a:uLnTx/>
              <a:uFillTx/>
              <a:latin typeface="Roboto"/>
              <a:ea typeface="+mj-ea"/>
              <a:cs typeface="Roboto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1715834-F1A6-48F3-8196-1984C3611019}"/>
              </a:ext>
            </a:extLst>
          </p:cNvPr>
          <p:cNvSpPr/>
          <p:nvPr/>
        </p:nvSpPr>
        <p:spPr>
          <a:xfrm>
            <a:off x="1" y="115558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Lato Black"/>
                <a:cs typeface="Lato Black"/>
              </a:rPr>
              <a:t>SHIFTING MSSP TO MDR MARKET</a:t>
            </a:r>
            <a:endParaRPr lang="en-US" dirty="0">
              <a:solidFill>
                <a:srgbClr val="000000"/>
              </a:solidFill>
              <a:latin typeface="Lato Black"/>
              <a:cs typeface="Lato Blac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097F2FA-8185-4A23-8D06-175773F2088E}"/>
              </a:ext>
            </a:extLst>
          </p:cNvPr>
          <p:cNvSpPr txBox="1">
            <a:spLocks/>
          </p:cNvSpPr>
          <p:nvPr/>
        </p:nvSpPr>
        <p:spPr>
          <a:xfrm>
            <a:off x="4200547" y="1920731"/>
            <a:ext cx="4285585" cy="2968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2DFDE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Digital marketing with SC Media</a:t>
            </a:r>
            <a:r>
              <a:rPr kumimoji="0" lang="en-US" sz="1500" i="0" u="none" strike="noStrike" kern="1200" cap="none" spc="0" normalizeH="0" baseline="0" noProof="0" dirty="0" smtClean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 </a:t>
            </a:r>
            <a:endParaRPr kumimoji="0" lang="en-US" sz="1500" b="0" i="0" u="none" strike="noStrike" kern="1200" cap="none" spc="0" normalizeH="0" baseline="0" noProof="0" dirty="0" smtClean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Lato Regular"/>
              <a:ea typeface="+mn-ea"/>
              <a:cs typeface="Lato Regular"/>
            </a:endParaRP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Native Content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TechSCAPE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 program – post your blogs, video, infographics, etc. on SCmagainze.com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lang="en-US" sz="1500" dirty="0">
                <a:solidFill>
                  <a:srgbClr val="3D3D3D"/>
                </a:solidFill>
                <a:latin typeface="Lato Regular"/>
                <a:cs typeface="Lato Regular"/>
              </a:rPr>
              <a:t>Promote Trustwave brand and messaging on Scmagazine.com 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lang="en-US" sz="1500" dirty="0">
                <a:solidFill>
                  <a:srgbClr val="3D3D3D"/>
                </a:solidFill>
                <a:latin typeface="Lato Regular"/>
                <a:cs typeface="Lato Regular"/>
              </a:rPr>
              <a:t>Retarget across the web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lang="en-US" sz="1500" dirty="0">
                <a:solidFill>
                  <a:srgbClr val="3D3D3D"/>
                </a:solidFill>
                <a:latin typeface="Lato Regular"/>
                <a:cs typeface="Lato Regular"/>
              </a:rPr>
              <a:t>Email Trustwave news and events directly into SC’s audience inboxes </a:t>
            </a:r>
            <a:endParaRPr lang="en-US" sz="1300" dirty="0">
              <a:solidFill>
                <a:srgbClr val="3D3D3D"/>
              </a:solidFill>
              <a:latin typeface="Lato Regular"/>
              <a:cs typeface="Lato Regular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C5C29D9-7BD7-4D29-9726-C8882C9AE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024" y="2120900"/>
            <a:ext cx="1718589" cy="2556129"/>
          </a:xfrm>
          <a:prstGeom prst="rect">
            <a:avLst/>
          </a:prstGeom>
          <a:ln>
            <a:noFill/>
          </a:ln>
          <a:effectLst>
            <a:outerShdw blurRad="203200" dist="127000" dir="2700000" algn="tl" rotWithShape="0">
              <a:srgbClr val="333333">
                <a:alpha val="43000"/>
              </a:srgbClr>
            </a:outerShdw>
          </a:effectLst>
        </p:spPr>
      </p:pic>
      <p:pic>
        <p:nvPicPr>
          <p:cNvPr id="12" name="Picture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2218949-35FE-49DF-8356-8D9422A44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571" y="4127996"/>
            <a:ext cx="1493125" cy="1264340"/>
          </a:xfrm>
          <a:prstGeom prst="rect">
            <a:avLst/>
          </a:prstGeom>
          <a:ln>
            <a:noFill/>
          </a:ln>
          <a:effectLst>
            <a:outerShdw blurRad="203200" dist="127000" dir="2700000" algn="tl" rotWithShape="0">
              <a:srgbClr val="333333">
                <a:alpha val="43000"/>
              </a:srgbClr>
            </a:outerShdw>
          </a:effectLst>
        </p:spPr>
      </p:pic>
      <p:sp>
        <p:nvSpPr>
          <p:cNvPr id="14" name="Footer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D30E93-BB9F-F54B-BE89-2519969E6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978" y="6324602"/>
            <a:ext cx="4400550" cy="36512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| Page </a:t>
            </a:r>
            <a:fld id="{623FD541-B705-8949-BC24-12E72F9CC76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F8F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67CAB3-4A55-4247-B3C7-97EEC9785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280988"/>
            <a:ext cx="697706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BRAND AWARENESS AND THOUGHT LEADERSHIP</a:t>
            </a:r>
            <a:endParaRPr kumimoji="0" lang="en-US" altLang="en-US" sz="2300" b="1" i="0" u="none" strike="noStrike" kern="1200" cap="none" spc="0" normalizeH="0" baseline="0" noProof="0" dirty="0">
              <a:ln>
                <a:noFill/>
              </a:ln>
              <a:solidFill>
                <a:srgbClr val="06ADD6"/>
              </a:solidFill>
              <a:effectLst/>
              <a:uLnTx/>
              <a:uFillTx/>
              <a:latin typeface="Roboto"/>
              <a:ea typeface="+mj-ea"/>
              <a:cs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1715834-F1A6-48F3-8196-1984C3611019}"/>
              </a:ext>
            </a:extLst>
          </p:cNvPr>
          <p:cNvSpPr/>
          <p:nvPr/>
        </p:nvSpPr>
        <p:spPr>
          <a:xfrm>
            <a:off x="1" y="115558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Lato Black"/>
                <a:cs typeface="Lato Black"/>
              </a:rPr>
              <a:t>SHIFTING MSSP TO MDR MARKET</a:t>
            </a:r>
            <a:endParaRPr lang="en-US" dirty="0">
              <a:solidFill>
                <a:srgbClr val="000000"/>
              </a:solidFill>
              <a:latin typeface="Lato Black"/>
              <a:cs typeface="Lato Bl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718526"/>
              </p:ext>
            </p:extLst>
          </p:nvPr>
        </p:nvGraphicFramePr>
        <p:xfrm>
          <a:off x="437199" y="1359677"/>
          <a:ext cx="8269601" cy="4282544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1140406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0"/>
                    </a:ext>
                  </a:extLst>
                </a:gridCol>
                <a:gridCol w="1623526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1"/>
                    </a:ext>
                  </a:extLst>
                </a:gridCol>
                <a:gridCol w="2332653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2"/>
                    </a:ext>
                  </a:extLst>
                </a:gridCol>
                <a:gridCol w="2239347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3"/>
                    </a:ext>
                  </a:extLst>
                </a:gridCol>
                <a:gridCol w="933669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0004"/>
                    </a:ext>
                  </a:extLst>
                </a:gridCol>
              </a:tblGrid>
              <a:tr h="357156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Lato Regular"/>
                          <a:cs typeface="Lato Regular"/>
                        </a:rPr>
                        <a:t>PROGRAM</a:t>
                      </a:r>
                      <a:endParaRPr lang="en-US" sz="1100" dirty="0">
                        <a:latin typeface="Lato Regular"/>
                        <a:cs typeface="Lato Regular"/>
                      </a:endParaRPr>
                    </a:p>
                  </a:txBody>
                  <a:tcPr anchor="ctr">
                    <a:solidFill>
                      <a:srgbClr val="34A9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Lato Regular"/>
                          <a:cs typeface="Lato Regular"/>
                        </a:rPr>
                        <a:t>TIMING/CAPABILITY</a:t>
                      </a:r>
                      <a:endParaRPr lang="en-US" sz="1100" dirty="0">
                        <a:latin typeface="Lato Regular"/>
                        <a:cs typeface="Lato Regular"/>
                      </a:endParaRPr>
                    </a:p>
                  </a:txBody>
                  <a:tcPr anchor="ctr">
                    <a:solidFill>
                      <a:srgbClr val="34A9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Lato Regular"/>
                          <a:cs typeface="Lato Regular"/>
                        </a:rPr>
                        <a:t>OVERVIEW</a:t>
                      </a:r>
                      <a:endParaRPr lang="en-US" sz="1100" dirty="0">
                        <a:latin typeface="Lato Regular"/>
                        <a:cs typeface="Lato Regular"/>
                      </a:endParaRPr>
                    </a:p>
                  </a:txBody>
                  <a:tcPr anchor="ctr">
                    <a:solidFill>
                      <a:srgbClr val="34A9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Lato Regular"/>
                          <a:cs typeface="Lato Regular"/>
                        </a:rPr>
                        <a:t>METRIC</a:t>
                      </a:r>
                      <a:r>
                        <a:rPr lang="en-US" sz="1100" baseline="0" dirty="0" smtClean="0">
                          <a:latin typeface="Lato Regular"/>
                          <a:cs typeface="Lato Regular"/>
                        </a:rPr>
                        <a:t> </a:t>
                      </a:r>
                      <a:endParaRPr lang="en-US" sz="1100" dirty="0">
                        <a:latin typeface="Lato Regular"/>
                        <a:cs typeface="Lato Regular"/>
                      </a:endParaRPr>
                    </a:p>
                  </a:txBody>
                  <a:tcPr anchor="ctr">
                    <a:solidFill>
                      <a:srgbClr val="34A9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Lato Regular"/>
                          <a:cs typeface="Lato Regular"/>
                        </a:rPr>
                        <a:t>NET COST</a:t>
                      </a:r>
                      <a:r>
                        <a:rPr lang="en-US" sz="1100" baseline="0" dirty="0" smtClean="0">
                          <a:latin typeface="Lato Regular"/>
                          <a:cs typeface="Lato Regular"/>
                        </a:rPr>
                        <a:t> </a:t>
                      </a:r>
                      <a:endParaRPr lang="en-US" sz="1100" dirty="0">
                        <a:latin typeface="Lato Regular"/>
                        <a:cs typeface="Lato Regular"/>
                      </a:endParaRPr>
                    </a:p>
                  </a:txBody>
                  <a:tcPr anchor="ctr">
                    <a:solidFill>
                      <a:srgbClr val="34A9D5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0"/>
                  </a:ext>
                </a:extLst>
              </a:tr>
              <a:tr h="388723"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Lato Regular"/>
                          <a:cs typeface="Lato Regular"/>
                        </a:rPr>
                        <a:t>Research – Buyers &amp; Influencers Study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Lato Regular"/>
                          <a:cs typeface="Lato Regular"/>
                        </a:rPr>
                        <a:t>8 weeks</a:t>
                      </a:r>
                    </a:p>
                    <a:p>
                      <a:r>
                        <a:rPr lang="en-US" sz="1000" dirty="0">
                          <a:latin typeface="Lato Regular"/>
                          <a:cs typeface="Lato Regular"/>
                        </a:rPr>
                        <a:t>Primary Research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Lato Regular"/>
                          <a:cs typeface="Lato Regular"/>
                        </a:rPr>
                        <a:t>In-depth, actionable insights examining essential issues and challenges confronting cybersecurity pros, 25-questions online survey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Lato Regular"/>
                          <a:cs typeface="Lato Regular"/>
                        </a:rPr>
                        <a:t>~300 prescreened cybersecurity solutions buyers and influencer respondents </a:t>
                      </a:r>
                    </a:p>
                    <a:p>
                      <a:r>
                        <a:rPr lang="en-US" sz="1000" dirty="0">
                          <a:latin typeface="Lato Regular"/>
                          <a:cs typeface="Lato Regular"/>
                        </a:rPr>
                        <a:t>Executive summary presentation </a:t>
                      </a:r>
                    </a:p>
                    <a:p>
                      <a:r>
                        <a:rPr lang="en-US" sz="1000" dirty="0">
                          <a:latin typeface="Lato Regular"/>
                          <a:cs typeface="Lato Regular"/>
                        </a:rPr>
                        <a:t>60-minute conference call </a:t>
                      </a:r>
                    </a:p>
                    <a:p>
                      <a:r>
                        <a:rPr lang="en-US" sz="1000" dirty="0">
                          <a:latin typeface="Lato Regular"/>
                          <a:cs typeface="Lato Regular"/>
                        </a:rPr>
                        <a:t>Tabulated data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Lato Regular"/>
                          <a:cs typeface="Lato Regular"/>
                        </a:rPr>
                        <a:t>$35,000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898237477"/>
                  </a:ext>
                </a:extLst>
              </a:tr>
              <a:tr h="222784"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Lato Regular"/>
                          <a:cs typeface="Lato Regular"/>
                        </a:rPr>
                        <a:t>Research Report Content</a:t>
                      </a:r>
                      <a:r>
                        <a:rPr lang="en-US" sz="1000" b="1" baseline="0" dirty="0">
                          <a:latin typeface="Lato Regular"/>
                          <a:cs typeface="Lato Regular"/>
                        </a:rPr>
                        <a:t> Creation</a:t>
                      </a:r>
                      <a:endParaRPr lang="en-US" sz="1000" b="1" dirty="0">
                        <a:latin typeface="Lato Regular"/>
                        <a:cs typeface="Lato Regular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Lato Regular"/>
                          <a:cs typeface="Lato Regular"/>
                        </a:rPr>
                        <a:t>4-6 weeks – June</a:t>
                      </a:r>
                    </a:p>
                    <a:p>
                      <a:r>
                        <a:rPr lang="en-US" sz="1000" dirty="0">
                          <a:latin typeface="Lato Regular"/>
                          <a:cs typeface="Lato Regular"/>
                        </a:rPr>
                        <a:t>Content development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Lato Regular"/>
                          <a:cs typeface="Lato Regular"/>
                        </a:rPr>
                        <a:t>Develop 8-10pp whitepaper report based on the research findings and SC/CRA market knowledge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Lato Regular"/>
                          <a:cs typeface="Lato Regular"/>
                        </a:rPr>
                        <a:t>8-10 page whitepaper report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Lato Regular"/>
                          <a:cs typeface="Lato Regular"/>
                        </a:rPr>
                        <a:t>$15,000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028773330"/>
                  </a:ext>
                </a:extLst>
              </a:tr>
              <a:tr h="408059"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Lato Regular"/>
                          <a:cs typeface="Lato Regular"/>
                        </a:rPr>
                        <a:t>Content Syndication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Lato Regular"/>
                          <a:cs typeface="Lato Regular"/>
                        </a:rPr>
                        <a:t>~12 weeks – June to Sept</a:t>
                      </a:r>
                    </a:p>
                    <a:p>
                      <a:r>
                        <a:rPr lang="en-US" sz="1000" dirty="0">
                          <a:latin typeface="Lato Regular"/>
                          <a:cs typeface="Lato Regular"/>
                        </a:rPr>
                        <a:t>Lead Generation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Lato Regular"/>
                          <a:cs typeface="Lato Regular"/>
                        </a:rPr>
                        <a:t>Syndication whitepaper research report to target cybersecurity pro audience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Lato Regular"/>
                          <a:cs typeface="Lato Regular"/>
                        </a:rPr>
                        <a:t>500 guaranteed leads from 1,000+ company size only 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Lato Regular"/>
                          <a:cs typeface="Lato Regular"/>
                        </a:rPr>
                        <a:t>$40,000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25700698"/>
                  </a:ext>
                </a:extLst>
              </a:tr>
              <a:tr h="344611"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Lato Regular"/>
                          <a:cs typeface="Lato Regular"/>
                        </a:rPr>
                        <a:t>Virtual Event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Lato Regular"/>
                          <a:cs typeface="Lato Regular"/>
                        </a:rPr>
                        <a:t>March 26 or April 29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Lato Regular"/>
                          <a:cs typeface="Lato Regular"/>
                        </a:rPr>
                        <a:t>Lead generation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Lato Regular"/>
                          <a:cs typeface="Lato Regular"/>
                        </a:rPr>
                        <a:t>Booth and speaking session at phishing, ransomware, and malware or HC virtual event – gold sponsorship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Lato Regular"/>
                          <a:cs typeface="Lato Regular"/>
                        </a:rPr>
                        <a:t>400 guaranteed registrants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Lato Regular"/>
                          <a:cs typeface="Lato Regular"/>
                        </a:rPr>
                        <a:t>$16,000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1"/>
                  </a:ext>
                </a:extLst>
              </a:tr>
              <a:tr h="572588">
                <a:tc>
                  <a:txBody>
                    <a:bodyPr/>
                    <a:lstStyle/>
                    <a:p>
                      <a:r>
                        <a:rPr lang="en-US" sz="1000" b="1" dirty="0">
                          <a:latin typeface="Lato Regular"/>
                          <a:cs typeface="Lato Regular"/>
                        </a:rPr>
                        <a:t>Native Content TechSCAPE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Lato Regular"/>
                          <a:cs typeface="Lato Regular"/>
                        </a:rPr>
                        <a:t>~12 weeks</a:t>
                      </a:r>
                    </a:p>
                    <a:p>
                      <a:r>
                        <a:rPr lang="en-US" sz="1000" dirty="0">
                          <a:latin typeface="Lato Regular"/>
                          <a:cs typeface="Lato Regular"/>
                        </a:rPr>
                        <a:t>Thought leadership &amp; Brand awareness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Lato Regular"/>
                          <a:cs typeface="Lato Regular"/>
                        </a:rPr>
                        <a:t>3 client content pieces posted on SC, premium placement promotions, ads</a:t>
                      </a:r>
                      <a:r>
                        <a:rPr lang="en-US" sz="1000" baseline="0" dirty="0">
                          <a:latin typeface="Lato Regular"/>
                          <a:cs typeface="Lato Regular"/>
                        </a:rPr>
                        <a:t> surround content</a:t>
                      </a:r>
                      <a:r>
                        <a:rPr lang="en-US" sz="1000" dirty="0">
                          <a:latin typeface="Lato Regular"/>
                          <a:cs typeface="Lato Regular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Lato Regular"/>
                          <a:cs typeface="Lato Regular"/>
                        </a:rPr>
                        <a:t>50,000 native ad promo impressions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Lato Regular"/>
                          <a:cs typeface="Lato Regular"/>
                        </a:rPr>
                        <a:t>$16,820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2"/>
                  </a:ext>
                </a:extLst>
              </a:tr>
              <a:tr h="546774">
                <a:tc gridSpan="3">
                  <a:txBody>
                    <a:bodyPr/>
                    <a:lstStyle/>
                    <a:p>
                      <a:pPr algn="r"/>
                      <a:r>
                        <a:rPr lang="en-US" sz="1000" b="1" dirty="0">
                          <a:latin typeface="Lato Regular"/>
                          <a:cs typeface="Lato Regular"/>
                        </a:rPr>
                        <a:t>TOTALS </a:t>
                      </a:r>
                    </a:p>
                  </a:txBody>
                  <a:tcPr anchor="ctr">
                    <a:solidFill>
                      <a:srgbClr val="34A9D5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>
                        <a:latin typeface="Calibri Ligh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>
                        <a:latin typeface="Calibri Ligh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atin typeface="Lato Regular"/>
                          <a:cs typeface="Lato Regular"/>
                        </a:rPr>
                        <a:t>- High value research </a:t>
                      </a:r>
                    </a:p>
                    <a:p>
                      <a:r>
                        <a:rPr lang="en-US" sz="1000" dirty="0">
                          <a:latin typeface="Lato Regular"/>
                          <a:cs typeface="Lato Regular"/>
                        </a:rPr>
                        <a:t>- Whitepaper research report </a:t>
                      </a:r>
                    </a:p>
                    <a:p>
                      <a:r>
                        <a:rPr lang="en-US" sz="1000" dirty="0">
                          <a:latin typeface="Lato Regular"/>
                          <a:cs typeface="Lato Regular"/>
                        </a:rPr>
                        <a:t>- 900 leads</a:t>
                      </a:r>
                    </a:p>
                    <a:p>
                      <a:r>
                        <a:rPr lang="en-US" sz="1000" dirty="0">
                          <a:latin typeface="Lato Regular"/>
                          <a:cs typeface="Lato Regular"/>
                        </a:rPr>
                        <a:t>- 50,000 impressions </a:t>
                      </a:r>
                    </a:p>
                  </a:txBody>
                  <a:tcPr anchor="ctr">
                    <a:solidFill>
                      <a:srgbClr val="34A9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Lato Regular"/>
                          <a:cs typeface="Lato Regular"/>
                        </a:rPr>
                        <a:t>$122,820</a:t>
                      </a:r>
                    </a:p>
                  </a:txBody>
                  <a:tcPr anchor="ctr">
                    <a:solidFill>
                      <a:srgbClr val="34A9D5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0003"/>
                  </a:ext>
                </a:extLst>
              </a:tr>
            </a:tbl>
          </a:graphicData>
        </a:graphic>
      </p:graphicFrame>
      <p:sp>
        <p:nvSpPr>
          <p:cNvPr id="5" name="Footer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D30E93-BB9F-F54B-BE89-2519969E6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978" y="6324602"/>
            <a:ext cx="4400550" cy="36512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| Page </a:t>
            </a:r>
            <a:fld id="{623FD541-B705-8949-BC24-12E72F9CC76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F8F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67CAB3-4A55-4247-B3C7-97EEC9785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280988"/>
            <a:ext cx="697706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INTEGRATED DEMAND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 CAMPAIGN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6ADD6"/>
              </a:solidFill>
              <a:effectLst/>
              <a:uLnTx/>
              <a:uFillTx/>
              <a:latin typeface="Roboto"/>
              <a:ea typeface="+mj-ea"/>
              <a:cs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E9CEEE2-87D1-4E23-8EE5-5FF1ED886496}"/>
              </a:ext>
            </a:extLst>
          </p:cNvPr>
          <p:cNvSpPr txBox="1">
            <a:spLocks/>
          </p:cNvSpPr>
          <p:nvPr/>
        </p:nvSpPr>
        <p:spPr>
          <a:xfrm>
            <a:off x="395040" y="1020513"/>
            <a:ext cx="4634159" cy="318451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SC Virtual Events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provide global access to unique content, cutting-edge insights, and analysis from the SC team and a roster of industry experts.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Attendees gain invaluable knowledge – and CPE credits – all from the convenience of their desktops. </a:t>
            </a: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 Regular"/>
              <a:ea typeface="+mn-ea"/>
              <a:cs typeface="Lato Regular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Upcoming SC Virtual Conference  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Sponsors generate pipeline leads from booth attendees, Q&amp;A, content downloads and speaking sessions.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Cybersecurity</a:t>
            </a:r>
            <a:r>
              <a:rPr kumimoji="0" lang="en-US" sz="13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 in Healthcare – April 29, 2020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Identity and Access Management – June 18, 2020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1200" cap="all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971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5D7D845-2BC3-4B89-93CA-EE49B1FA8097}"/>
              </a:ext>
            </a:extLst>
          </p:cNvPr>
          <p:cNvSpPr txBox="1"/>
          <p:nvPr/>
        </p:nvSpPr>
        <p:spPr>
          <a:xfrm>
            <a:off x="5717166" y="8480760"/>
            <a:ext cx="2756546" cy="21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03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 tooltip="https://www.lifewire.com/is-your-brand-new-computer-pre-infected-with-malware-2487174"/>
              </a:rPr>
              <a:t>This Photo</a:t>
            </a:r>
            <a:r>
              <a:rPr kumimoji="0" lang="en-US" sz="79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79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s://creativecommons.org/licenses/by-sa/3.0/"/>
              </a:rPr>
              <a:t>CC BY-SA</a:t>
            </a:r>
            <a:endParaRPr kumimoji="0" lang="en-US" sz="79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F6FFF4B-A2A1-4928-8825-19CE373B3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221" y="284456"/>
            <a:ext cx="1364435" cy="7514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BD4EE0A-CB02-4DC3-8EC6-DF128EE0CC40}"/>
              </a:ext>
            </a:extLst>
          </p:cNvPr>
          <p:cNvSpPr txBox="1"/>
          <p:nvPr/>
        </p:nvSpPr>
        <p:spPr>
          <a:xfrm>
            <a:off x="5105400" y="3629917"/>
            <a:ext cx="37211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03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9D5"/>
              </a:buClr>
              <a:buSzTx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34A9D5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SC VIRTUAL EVENT SPONSOR PACKAGES</a:t>
            </a:r>
          </a:p>
          <a:p>
            <a:pPr marL="0" marR="0" lvl="0" indent="0" algn="l" defTabSz="403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A9D5"/>
              </a:buClr>
              <a:buSzTx/>
              <a:buFont typeface="Arial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l" defTabSz="403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Arial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Platinum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level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: 600 leads, virtual booth in exhibit hall, 30-minute speaking session, ability to host 3 assets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($21,000) </a:t>
            </a:r>
          </a:p>
          <a:p>
            <a:pPr marL="0" marR="0" lvl="0" indent="0" algn="l" defTabSz="403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Arial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Regular"/>
              <a:ea typeface="+mn-ea"/>
              <a:cs typeface="Lato Regular"/>
            </a:endParaRPr>
          </a:p>
          <a:p>
            <a:pPr marL="0" marR="0" lvl="0" indent="0" algn="l" defTabSz="403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Arial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Gold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level: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400 leads, virtual booth in exhibit hall, 30-minute speaking session, ability to host 2 assets ($16,000)</a:t>
            </a:r>
          </a:p>
          <a:p>
            <a:pPr marL="0" marR="0" lvl="0" indent="0" algn="l" defTabSz="403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Arial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Regular"/>
              <a:ea typeface="+mn-ea"/>
              <a:cs typeface="Lato Regular"/>
            </a:endParaRPr>
          </a:p>
          <a:p>
            <a:pPr marL="0" marR="0" lvl="0" indent="0" algn="l" defTabSz="403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Tx/>
              <a:buFont typeface="Arial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Silver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level: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225 leads, virtual booth in exhibit hall, ability to host 2 assets  ($10,125)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512C196-F982-4F3A-97C0-53F74A045555}"/>
              </a:ext>
            </a:extLst>
          </p:cNvPr>
          <p:cNvCxnSpPr/>
          <p:nvPr/>
        </p:nvCxnSpPr>
        <p:spPr>
          <a:xfrm>
            <a:off x="404597" y="2227001"/>
            <a:ext cx="4307103" cy="33599"/>
          </a:xfrm>
          <a:prstGeom prst="line">
            <a:avLst/>
          </a:prstGeom>
          <a:ln>
            <a:solidFill>
              <a:srgbClr val="34A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ECB7DB2-3FBD-4803-A4C0-71D5EAB1D5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15" y="3918365"/>
            <a:ext cx="3606185" cy="1711078"/>
          </a:xfrm>
          <a:prstGeom prst="rect">
            <a:avLst/>
          </a:prstGeom>
          <a:ln>
            <a:noFill/>
          </a:ln>
          <a:effectLst>
            <a:outerShdw blurRad="203200" dist="139700" dir="2700000" algn="tl" rotWithShape="0">
              <a:srgbClr val="333333">
                <a:alpha val="43000"/>
              </a:srgbClr>
            </a:outerShdw>
          </a:effectLst>
        </p:spPr>
      </p:pic>
      <p:sp>
        <p:nvSpPr>
          <p:cNvPr id="14" name="Footer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D30E93-BB9F-F54B-BE89-2519969E6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978" y="6324602"/>
            <a:ext cx="4400550" cy="36512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| Page </a:t>
            </a:r>
            <a:fld id="{623FD541-B705-8949-BC24-12E72F9CC76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F8F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Picture 16" descr="gettyimages-800x600-12-vertical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2916" y="587649"/>
            <a:ext cx="1416684" cy="1634852"/>
          </a:xfrm>
          <a:prstGeom prst="rect">
            <a:avLst/>
          </a:prstGeom>
          <a:effectLst>
            <a:outerShdw blurRad="203200" dist="127000" dir="2700000">
              <a:srgbClr val="000000">
                <a:alpha val="43000"/>
              </a:srgbClr>
            </a:outerShdw>
          </a:effectLst>
        </p:spPr>
      </p:pic>
      <p:pic>
        <p:nvPicPr>
          <p:cNvPr id="23" name="Picture 22" descr="gettyimages-800x600-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7506" y="1422400"/>
            <a:ext cx="1741791" cy="1320800"/>
          </a:xfrm>
          <a:prstGeom prst="rect">
            <a:avLst/>
          </a:prstGeom>
          <a:effectLst>
            <a:outerShdw blurRad="203200" dist="127000" dir="2700000">
              <a:srgbClr val="000000">
                <a:alpha val="43000"/>
              </a:srgbClr>
            </a:outerShdw>
          </a:effectLst>
        </p:spPr>
      </p:pic>
      <p:pic>
        <p:nvPicPr>
          <p:cNvPr id="24" name="Picture 23" descr="gettyimages-1148108932-612x61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7712" y="2098673"/>
            <a:ext cx="1707388" cy="1280541"/>
          </a:xfrm>
          <a:prstGeom prst="rect">
            <a:avLst/>
          </a:prstGeom>
          <a:effectLst>
            <a:outerShdw blurRad="203200" dist="127000" dir="2700000">
              <a:srgbClr val="000000">
                <a:alpha val="43000"/>
              </a:srgbClr>
            </a:outerShdw>
          </a:effectLst>
        </p:spPr>
      </p:pic>
      <p:sp>
        <p:nvSpPr>
          <p:cNvPr id="15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67CAB3-4A55-4247-B3C7-97EEC9785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280988"/>
            <a:ext cx="697706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VIRTUAL CONFERENCES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6ADD6"/>
              </a:solidFill>
              <a:effectLst/>
              <a:uLnTx/>
              <a:uFillTx/>
              <a:latin typeface="Roboto"/>
              <a:ea typeface="+mj-ea"/>
              <a:cs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AEEE764-9277-4323-B4A4-C5F4418D0A2A}"/>
              </a:ext>
            </a:extLst>
          </p:cNvPr>
          <p:cNvGraphicFramePr>
            <a:graphicFrameLocks noGrp="1"/>
          </p:cNvGraphicFramePr>
          <p:nvPr/>
        </p:nvGraphicFramePr>
        <p:xfrm>
          <a:off x="402432" y="1433956"/>
          <a:ext cx="8309768" cy="4138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1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947109392"/>
                    </a:ext>
                  </a:extLst>
                </a:gridCol>
                <a:gridCol w="1943100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786277387"/>
                    </a:ext>
                  </a:extLst>
                </a:gridCol>
                <a:gridCol w="1971675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113792186"/>
                    </a:ext>
                  </a:extLst>
                </a:gridCol>
                <a:gridCol w="1392556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007029090"/>
                    </a:ext>
                  </a:extLst>
                </a:gridCol>
                <a:gridCol w="1630836">
                  <a:extLst>
                    <a:ext uri="{9D8B030D-6E8A-4147-A177-3AD203B41FA5}">
                      <a16:col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919373218"/>
                    </a:ext>
                  </a:extLst>
                </a:gridCol>
              </a:tblGrid>
              <a:tr h="225331">
                <a:tc>
                  <a:txBody>
                    <a:bodyPr/>
                    <a:lstStyle/>
                    <a:p>
                      <a:endParaRPr lang="en-US" sz="1200" dirty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34A9D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 Black"/>
                          <a:cs typeface="Lato Black"/>
                        </a:rPr>
                        <a:t>EDITORIAL WEBCASTS</a:t>
                      </a:r>
                    </a:p>
                  </a:txBody>
                  <a:tcPr>
                    <a:solidFill>
                      <a:srgbClr val="34A9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Lato Black"/>
                          <a:cs typeface="Lato Black"/>
                        </a:rPr>
                        <a:t>VENDOR WEBCASTS </a:t>
                      </a:r>
                    </a:p>
                  </a:txBody>
                  <a:tcPr>
                    <a:solidFill>
                      <a:srgbClr val="34A9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972479583"/>
                  </a:ext>
                </a:extLst>
              </a:tr>
              <a:tr h="227236">
                <a:tc>
                  <a:txBody>
                    <a:bodyPr/>
                    <a:lstStyle/>
                    <a:p>
                      <a:endParaRPr lang="en-US" sz="1200" dirty="0">
                        <a:latin typeface="Lato Regular"/>
                        <a:cs typeface="Lato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Edit Webcast</a:t>
                      </a:r>
                      <a:endParaRPr lang="en-US" sz="1050" b="1" dirty="0">
                        <a:solidFill>
                          <a:srgbClr val="34A9D5"/>
                        </a:solidFill>
                        <a:latin typeface="Lato Regular"/>
                        <a:cs typeface="Lato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20/20 Webcast </a:t>
                      </a:r>
                      <a:endParaRPr lang="en-US" sz="1050" b="1" dirty="0">
                        <a:solidFill>
                          <a:srgbClr val="34A9D5"/>
                        </a:solidFill>
                        <a:latin typeface="Lato Regular"/>
                        <a:cs typeface="Lato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Vendor Webcast </a:t>
                      </a:r>
                      <a:endParaRPr lang="en-US" sz="1050" b="1" dirty="0">
                        <a:solidFill>
                          <a:srgbClr val="34A9D5"/>
                        </a:solidFill>
                        <a:latin typeface="Lato Regular"/>
                        <a:cs typeface="Lato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 err="1">
                          <a:latin typeface="Lato Regular"/>
                          <a:cs typeface="Lato Regular"/>
                        </a:rPr>
                        <a:t>DemoCast</a:t>
                      </a:r>
                      <a:r>
                        <a:rPr lang="en-US" sz="1050" dirty="0">
                          <a:latin typeface="Lato Regular"/>
                          <a:cs typeface="Lato Regular"/>
                        </a:rPr>
                        <a:t> </a:t>
                      </a:r>
                      <a:endParaRPr lang="en-US" sz="1050" b="1" dirty="0">
                        <a:solidFill>
                          <a:srgbClr val="34A9D5"/>
                        </a:solidFill>
                        <a:latin typeface="Lato Regular"/>
                        <a:cs typeface="Lato Regular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854891551"/>
                  </a:ext>
                </a:extLst>
              </a:tr>
              <a:tr h="210250">
                <a:tc>
                  <a:txBody>
                    <a:bodyPr/>
                    <a:lstStyle/>
                    <a:p>
                      <a:r>
                        <a:rPr lang="en-US" sz="1050" b="1" dirty="0">
                          <a:latin typeface="Lato Regular"/>
                          <a:cs typeface="Lato Regular"/>
                        </a:rPr>
                        <a:t>Format </a:t>
                      </a:r>
                      <a:endParaRPr lang="en-US" sz="1050" b="1" dirty="0">
                        <a:solidFill>
                          <a:schemeClr val="bg1"/>
                        </a:solidFill>
                        <a:latin typeface="Lato Regular"/>
                        <a:cs typeface="Lato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Keynote-style presentation</a:t>
                      </a:r>
                    </a:p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with 5-min sponsor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Interview-style,</a:t>
                      </a:r>
                    </a:p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Conversation with sponsor SME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Thought leadership presentation with audio and slides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Thought leadership presentation with product demonstration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3815438162"/>
                  </a:ext>
                </a:extLst>
              </a:tr>
              <a:tr h="217711">
                <a:tc>
                  <a:txBody>
                    <a:bodyPr/>
                    <a:lstStyle/>
                    <a:p>
                      <a:r>
                        <a:rPr lang="en-US" sz="1050" b="1" dirty="0">
                          <a:latin typeface="Lato Regular"/>
                          <a:cs typeface="Lato Regular"/>
                        </a:rPr>
                        <a:t>Duration </a:t>
                      </a:r>
                      <a:endParaRPr lang="en-US" sz="1050" b="1" dirty="0">
                        <a:solidFill>
                          <a:schemeClr val="bg1"/>
                        </a:solidFill>
                        <a:latin typeface="Lato Regular"/>
                        <a:cs typeface="Lato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60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30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60 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30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4571039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50" b="1" dirty="0">
                          <a:latin typeface="Lato Regular"/>
                          <a:cs typeface="Lato Regular"/>
                        </a:rPr>
                        <a:t>Audience Q&amp;A</a:t>
                      </a:r>
                      <a:endParaRPr lang="en-US" sz="1050" b="1" dirty="0">
                        <a:solidFill>
                          <a:schemeClr val="bg1"/>
                        </a:solidFill>
                        <a:latin typeface="Lato Regular"/>
                        <a:cs typeface="Lato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Time permitting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Yes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223564868"/>
                  </a:ext>
                </a:extLst>
              </a:tr>
              <a:tr h="432594">
                <a:tc>
                  <a:txBody>
                    <a:bodyPr/>
                    <a:lstStyle/>
                    <a:p>
                      <a:r>
                        <a:rPr lang="en-US" sz="1050" b="1" dirty="0">
                          <a:latin typeface="Lato Regular"/>
                          <a:cs typeface="Lato Regular"/>
                        </a:rPr>
                        <a:t>Content </a:t>
                      </a:r>
                      <a:endParaRPr lang="en-US" sz="1050" b="1" dirty="0">
                        <a:solidFill>
                          <a:schemeClr val="bg1"/>
                        </a:solidFill>
                        <a:latin typeface="Lato Regular"/>
                        <a:cs typeface="Lato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Editorially driven on sponsor selected 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latin typeface="Lato Regular"/>
                          <a:cs typeface="Lato Regular"/>
                        </a:rPr>
                        <a:t>Editorially driven on sponsor selected 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Sponsor driven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Sponsor driven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991984547"/>
                  </a:ext>
                </a:extLst>
              </a:tr>
              <a:tr h="331693">
                <a:tc>
                  <a:txBody>
                    <a:bodyPr/>
                    <a:lstStyle/>
                    <a:p>
                      <a:r>
                        <a:rPr lang="en-US" sz="1050" b="1" dirty="0">
                          <a:latin typeface="Lato Regular"/>
                          <a:cs typeface="Lato Regular"/>
                        </a:rPr>
                        <a:t>SC edit moderation </a:t>
                      </a:r>
                      <a:endParaRPr lang="en-US" sz="1050" b="1" dirty="0">
                        <a:solidFill>
                          <a:schemeClr val="bg1"/>
                        </a:solidFill>
                        <a:latin typeface="Lato Regular"/>
                        <a:cs typeface="Lato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Yes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Yes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Yes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4099073640"/>
                  </a:ext>
                </a:extLst>
              </a:tr>
              <a:tr h="432594">
                <a:tc>
                  <a:txBody>
                    <a:bodyPr/>
                    <a:lstStyle/>
                    <a:p>
                      <a:r>
                        <a:rPr lang="en-US" sz="1050" b="1" dirty="0">
                          <a:latin typeface="Lato Regular"/>
                          <a:cs typeface="Lato Regular"/>
                        </a:rPr>
                        <a:t>Speakers</a:t>
                      </a:r>
                      <a:endParaRPr lang="en-US" sz="1050" b="1" dirty="0">
                        <a:solidFill>
                          <a:schemeClr val="bg1"/>
                        </a:solidFill>
                        <a:latin typeface="Lato Regular"/>
                        <a:cs typeface="Lato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SC-recruited industry expert feat. sponsor SME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SC editor and sponsor SME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Sponsor arranged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Sponsor arranged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845012029"/>
                  </a:ext>
                </a:extLst>
              </a:tr>
              <a:tr h="432594">
                <a:tc>
                  <a:txBody>
                    <a:bodyPr/>
                    <a:lstStyle/>
                    <a:p>
                      <a:r>
                        <a:rPr lang="en-US" sz="1050" b="1" dirty="0">
                          <a:latin typeface="Lato Regular"/>
                          <a:cs typeface="Lato Regular"/>
                        </a:rPr>
                        <a:t>Additional info</a:t>
                      </a:r>
                      <a:endParaRPr lang="en-US" sz="1050" b="1" dirty="0">
                        <a:solidFill>
                          <a:schemeClr val="bg1"/>
                        </a:solidFill>
                        <a:latin typeface="Lato Regular"/>
                        <a:cs typeface="Lato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Industry expert presents, followed by 5-minute presentation from Sponsor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SC editor moderates and participates in conversation with Sponsor SME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latin typeface="Lato Regular"/>
                          <a:cs typeface="Lato Regular"/>
                        </a:rPr>
                        <a:t>SC editor moderates, sponsor provides content/speaker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latin typeface="Lato Regular"/>
                          <a:cs typeface="Lato Regular"/>
                        </a:rPr>
                        <a:t>SC editor moderates, sponsor provides content/speaker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555155048"/>
                  </a:ext>
                </a:extLst>
              </a:tr>
              <a:tr h="255588"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rgbClr val="FFFFFF"/>
                          </a:solidFill>
                          <a:latin typeface="Lato Regular"/>
                          <a:cs typeface="Lato Regular"/>
                        </a:rPr>
                        <a:t>Leads</a:t>
                      </a:r>
                    </a:p>
                  </a:txBody>
                  <a:tcPr>
                    <a:solidFill>
                      <a:srgbClr val="34A9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FFFFFF"/>
                          </a:solidFill>
                          <a:latin typeface="Lato Regular"/>
                          <a:cs typeface="Lato Regular"/>
                        </a:rPr>
                        <a:t>175</a:t>
                      </a:r>
                    </a:p>
                  </a:txBody>
                  <a:tcPr>
                    <a:solidFill>
                      <a:srgbClr val="34A9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FFFFFF"/>
                          </a:solidFill>
                          <a:latin typeface="Lato Regular"/>
                          <a:cs typeface="Lato Regular"/>
                        </a:rPr>
                        <a:t>150</a:t>
                      </a:r>
                    </a:p>
                  </a:txBody>
                  <a:tcPr>
                    <a:solidFill>
                      <a:srgbClr val="34A9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solidFill>
                            <a:srgbClr val="FFFFFF"/>
                          </a:solidFill>
                          <a:latin typeface="Lato Regular"/>
                          <a:cs typeface="Lato Regular"/>
                        </a:rPr>
                        <a:t>150</a:t>
                      </a:r>
                    </a:p>
                  </a:txBody>
                  <a:tcPr>
                    <a:solidFill>
                      <a:srgbClr val="34A9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FFFFFF"/>
                          </a:solidFill>
                          <a:latin typeface="Lato Regular"/>
                          <a:cs typeface="Lato Regular"/>
                        </a:rPr>
                        <a:t>150</a:t>
                      </a:r>
                    </a:p>
                  </a:txBody>
                  <a:tcPr>
                    <a:solidFill>
                      <a:srgbClr val="34A9D5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1307219512"/>
                  </a:ext>
                </a:extLst>
              </a:tr>
              <a:tr h="175829">
                <a:tc>
                  <a:txBody>
                    <a:bodyPr/>
                    <a:lstStyle/>
                    <a:p>
                      <a:r>
                        <a:rPr lang="en-US" sz="1050" b="1" dirty="0">
                          <a:solidFill>
                            <a:srgbClr val="FFFFFF"/>
                          </a:solidFill>
                          <a:latin typeface="Lato Regular"/>
                          <a:cs typeface="Lato Regular"/>
                        </a:rPr>
                        <a:t>Cost </a:t>
                      </a:r>
                    </a:p>
                  </a:txBody>
                  <a:tcPr>
                    <a:solidFill>
                      <a:srgbClr val="34A9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FFFFFF"/>
                          </a:solidFill>
                          <a:latin typeface="Lato Regular"/>
                          <a:cs typeface="Lato Regular"/>
                        </a:rPr>
                        <a:t>$30,000</a:t>
                      </a:r>
                    </a:p>
                  </a:txBody>
                  <a:tcPr>
                    <a:solidFill>
                      <a:srgbClr val="34A9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FFFFFF"/>
                          </a:solidFill>
                          <a:latin typeface="Lato Regular"/>
                          <a:cs typeface="Lato Regular"/>
                        </a:rPr>
                        <a:t>$25,000</a:t>
                      </a:r>
                    </a:p>
                  </a:txBody>
                  <a:tcPr>
                    <a:solidFill>
                      <a:srgbClr val="34A9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FFFFFF"/>
                          </a:solidFill>
                          <a:latin typeface="Lato Regular"/>
                          <a:cs typeface="Lato Regular"/>
                        </a:rPr>
                        <a:t>$22,000</a:t>
                      </a:r>
                    </a:p>
                  </a:txBody>
                  <a:tcPr>
                    <a:solidFill>
                      <a:srgbClr val="34A9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solidFill>
                            <a:srgbClr val="FFFFFF"/>
                          </a:solidFill>
                          <a:latin typeface="Lato Regular"/>
                          <a:cs typeface="Lato Regular"/>
                        </a:rPr>
                        <a:t>$22,000</a:t>
                      </a:r>
                    </a:p>
                  </a:txBody>
                  <a:tcPr>
                    <a:solidFill>
                      <a:srgbClr val="34A9D5"/>
                    </a:solidFill>
                  </a:tcPr>
                </a:tc>
                <a:extLst>
                  <a:ext uri="{0D108BD9-81ED-4DB2-BD59-A6C34878D82A}">
                    <a16:row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val="2911207469"/>
                  </a:ext>
                </a:extLst>
              </a:tr>
            </a:tbl>
          </a:graphicData>
        </a:graphic>
      </p:graphicFrame>
      <p:sp>
        <p:nvSpPr>
          <p:cNvPr id="5" name="Footer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D30E93-BB9F-F54B-BE89-2519969E6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978" y="6324602"/>
            <a:ext cx="4400550" cy="36512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| Page </a:t>
            </a:r>
            <a:fld id="{623FD541-B705-8949-BC24-12E72F9CC76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F8F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67CAB3-4A55-4247-B3C7-97EEC9785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280988"/>
            <a:ext cx="697706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WEBCASTS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6ADD6"/>
              </a:solidFill>
              <a:effectLst/>
              <a:uLnTx/>
              <a:uFillTx/>
              <a:latin typeface="Roboto"/>
              <a:ea typeface="+mj-ea"/>
              <a:cs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7F02EDC-D524-44F6-8940-9C11EC40D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3799" y="1624472"/>
            <a:ext cx="4143243" cy="261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67CAB3-4A55-4247-B3C7-97EEC9785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43388"/>
            <a:ext cx="9144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u="none" strike="noStrike" kern="1200" cap="none" spc="0" normalizeH="0" baseline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SALES PRESENTATION</a:t>
            </a:r>
            <a:endParaRPr kumimoji="0" lang="en-US" altLang="en-US" sz="2900" b="1" u="none" strike="noStrike" kern="1200" cap="none" spc="0" normalizeH="0" baseline="0" noProof="0" dirty="0">
              <a:ln>
                <a:noFill/>
              </a:ln>
              <a:solidFill>
                <a:srgbClr val="06ADD6"/>
              </a:solidFill>
              <a:effectLst/>
              <a:uLnTx/>
              <a:uFillTx/>
              <a:latin typeface="Roboto"/>
              <a:ea typeface="+mj-ea"/>
              <a:cs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0C678E4-FB6D-B443-BAF5-0AE2AD2212E8}"/>
              </a:ext>
            </a:extLst>
          </p:cNvPr>
          <p:cNvSpPr txBox="1"/>
          <p:nvPr/>
        </p:nvSpPr>
        <p:spPr>
          <a:xfrm>
            <a:off x="414337" y="1290344"/>
            <a:ext cx="8412163" cy="44499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-285750">
              <a:spcAft>
                <a:spcPts val="600"/>
              </a:spcAft>
            </a:pPr>
            <a:r>
              <a:rPr lang="en-US" sz="1600" b="1" dirty="0" smtClean="0">
                <a:solidFill>
                  <a:srgbClr val="06ADD6"/>
                </a:solidFill>
                <a:latin typeface="Lato"/>
                <a:cs typeface="Lato"/>
              </a:rPr>
              <a:t>MARKETING OBJECTIVES</a:t>
            </a:r>
          </a:p>
          <a:p>
            <a:r>
              <a:rPr lang="en-US" sz="1600" dirty="0">
                <a:latin typeface="Lato"/>
                <a:cs typeface="Lato"/>
              </a:rPr>
              <a:t>SC Media and CRA’s diverse portfolio of offerings and market expertise </a:t>
            </a:r>
            <a:r>
              <a:rPr lang="en-US" sz="1600" dirty="0" smtClean="0">
                <a:latin typeface="Lato"/>
                <a:cs typeface="Lato"/>
              </a:rPr>
              <a:t>will support </a:t>
            </a:r>
            <a:r>
              <a:rPr lang="en-US" sz="1600" dirty="0">
                <a:latin typeface="Lato"/>
                <a:cs typeface="Lato"/>
              </a:rPr>
              <a:t>Trustwave’s go-to-market strategy by generating high value research</a:t>
            </a:r>
            <a:r>
              <a:rPr lang="en-US" sz="1600" dirty="0" smtClean="0">
                <a:latin typeface="Lato"/>
                <a:cs typeface="Lato"/>
              </a:rPr>
              <a:t> coupled </a:t>
            </a:r>
            <a:r>
              <a:rPr lang="en-US" sz="1600" dirty="0">
                <a:latin typeface="Lato"/>
                <a:cs typeface="Lato"/>
              </a:rPr>
              <a:t>with demand generation, thought leadership and brand</a:t>
            </a:r>
            <a:r>
              <a:rPr lang="en-US" sz="1600" dirty="0" smtClean="0">
                <a:latin typeface="Lato"/>
                <a:cs typeface="Lato"/>
              </a:rPr>
              <a:t> awareness </a:t>
            </a:r>
            <a:r>
              <a:rPr lang="en-US" sz="1600" dirty="0">
                <a:latin typeface="Lato"/>
                <a:cs typeface="Lato"/>
              </a:rPr>
              <a:t>among key audiences of Trustwave’s buyers with our trusted </a:t>
            </a:r>
          </a:p>
          <a:p>
            <a:r>
              <a:rPr lang="en-US" sz="1600" dirty="0">
                <a:latin typeface="Lato"/>
                <a:cs typeface="Lato"/>
              </a:rPr>
              <a:t>information brands and platforms. </a:t>
            </a:r>
          </a:p>
          <a:p>
            <a:pPr>
              <a:spcAft>
                <a:spcPts val="600"/>
              </a:spcAft>
            </a:pPr>
            <a:endParaRPr lang="en-US" sz="1600" dirty="0">
              <a:latin typeface="Lato"/>
              <a:cs typeface="Lato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latin typeface="Lato"/>
                <a:cs typeface="Lato"/>
              </a:rPr>
              <a:t>This targeted proposal will create a strong brand </a:t>
            </a:r>
            <a:r>
              <a:rPr lang="en-US" sz="1600" dirty="0" smtClean="0">
                <a:latin typeface="Lato"/>
                <a:cs typeface="Lato"/>
              </a:rPr>
              <a:t>presence in </a:t>
            </a:r>
            <a:r>
              <a:rPr lang="en-US" sz="1600" dirty="0">
                <a:latin typeface="Lato"/>
                <a:cs typeface="Lato"/>
              </a:rPr>
              <a:t>the market for Trustwave, and showcase Trustwave as a </a:t>
            </a:r>
            <a:r>
              <a:rPr lang="en-US" sz="1600" dirty="0" smtClean="0">
                <a:latin typeface="Lato"/>
                <a:cs typeface="Lato"/>
              </a:rPr>
              <a:t>dominant thought </a:t>
            </a:r>
            <a:r>
              <a:rPr lang="en-US" sz="1600" dirty="0">
                <a:latin typeface="Lato"/>
                <a:cs typeface="Lato"/>
              </a:rPr>
              <a:t>leader over the next 12 months.</a:t>
            </a:r>
            <a:r>
              <a:rPr lang="en-US" sz="1600" dirty="0" smtClean="0">
                <a:latin typeface="Lato"/>
                <a:cs typeface="Lato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solidFill>
                  <a:srgbClr val="06ADD6"/>
                </a:solidFill>
                <a:latin typeface="Lato"/>
                <a:cs typeface="Lato"/>
              </a:rPr>
              <a:t>CAMPAIGN ELEMENTS</a:t>
            </a:r>
            <a:endParaRPr lang="en-US" sz="1600" dirty="0" smtClean="0">
              <a:solidFill>
                <a:srgbClr val="06ADD6"/>
              </a:solidFill>
              <a:latin typeface="Lato"/>
              <a:cs typeface="Lato"/>
            </a:endParaRPr>
          </a:p>
          <a:p>
            <a:pPr lvl="1" indent="-285750">
              <a:spcAft>
                <a:spcPts val="114"/>
              </a:spcAft>
              <a:buClr>
                <a:srgbClr val="FF6600"/>
              </a:buClr>
              <a:buFont typeface="Arial"/>
              <a:buChar char="•"/>
            </a:pPr>
            <a:r>
              <a:rPr lang="en-US" sz="1600" dirty="0">
                <a:latin typeface="Lato"/>
                <a:cs typeface="Lato"/>
              </a:rPr>
              <a:t>Research to garner market intelligence and develop thought leadership </a:t>
            </a:r>
          </a:p>
          <a:p>
            <a:pPr lvl="1" indent="-285750">
              <a:spcAft>
                <a:spcPts val="114"/>
              </a:spcAft>
              <a:buClr>
                <a:srgbClr val="FF6600"/>
              </a:buClr>
              <a:buFont typeface="Arial"/>
              <a:buChar char="•"/>
            </a:pPr>
            <a:r>
              <a:rPr lang="en-US" sz="1600" dirty="0">
                <a:latin typeface="Lato"/>
                <a:cs typeface="Lato"/>
              </a:rPr>
              <a:t>Custom content written by market experts presenting research</a:t>
            </a:r>
          </a:p>
          <a:p>
            <a:pPr lvl="1" indent="-285750">
              <a:spcAft>
                <a:spcPts val="114"/>
              </a:spcAft>
              <a:buClr>
                <a:srgbClr val="FF6600"/>
              </a:buClr>
              <a:buFont typeface="Arial"/>
              <a:buChar char="•"/>
            </a:pPr>
            <a:r>
              <a:rPr lang="en-US" sz="1600" dirty="0">
                <a:latin typeface="Lato"/>
                <a:cs typeface="Lato"/>
              </a:rPr>
              <a:t>Lead generation for tangible outcomes of prospective buyers </a:t>
            </a:r>
          </a:p>
          <a:p>
            <a:pPr lvl="1" indent="-285750">
              <a:spcAft>
                <a:spcPts val="114"/>
              </a:spcAft>
              <a:buClr>
                <a:srgbClr val="FF6600"/>
              </a:buClr>
              <a:buFont typeface="Arial"/>
              <a:buChar char="•"/>
            </a:pPr>
            <a:r>
              <a:rPr lang="en-US" sz="1600" dirty="0">
                <a:latin typeface="Lato"/>
                <a:cs typeface="Lato"/>
              </a:rPr>
              <a:t>Native content to drive credibility and engagement</a:t>
            </a:r>
          </a:p>
          <a:p>
            <a:pPr lvl="1" indent="-285750">
              <a:spcAft>
                <a:spcPts val="114"/>
              </a:spcAft>
              <a:buClr>
                <a:srgbClr val="FF6600"/>
              </a:buClr>
              <a:buFont typeface="Arial"/>
              <a:buChar char="•"/>
            </a:pPr>
            <a:r>
              <a:rPr lang="en-US" sz="1600" dirty="0">
                <a:latin typeface="Lato"/>
                <a:cs typeface="Lato"/>
              </a:rPr>
              <a:t>Virtual event programs for buyer engagement and to showcase insight</a:t>
            </a:r>
          </a:p>
          <a:p>
            <a:pPr lvl="1" indent="-285750">
              <a:spcAft>
                <a:spcPts val="114"/>
              </a:spcAft>
              <a:buClr>
                <a:srgbClr val="FF6600"/>
              </a:buClr>
              <a:buFont typeface="Arial"/>
              <a:buChar char="•"/>
            </a:pPr>
            <a:r>
              <a:rPr lang="en-US" sz="1600" dirty="0">
                <a:latin typeface="Lato"/>
                <a:cs typeface="Lato"/>
              </a:rPr>
              <a:t>Increased brand exposure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D30E93-BB9F-F54B-BE89-2519969E6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978" y="6324602"/>
            <a:ext cx="4400550" cy="36512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| Page </a:t>
            </a:r>
            <a:fld id="{623FD541-B705-8949-BC24-12E72F9CC76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F8F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67CAB3-4A55-4247-B3C7-97EEC9785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280988"/>
            <a:ext cx="697706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TRUSTWAVE INNOVATION. DELIVERED.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6ADD6"/>
              </a:solidFill>
              <a:effectLst/>
              <a:uLnTx/>
              <a:uFillTx/>
              <a:latin typeface="Roboto"/>
              <a:ea typeface="+mj-ea"/>
              <a:cs typeface="Roboto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5668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7F02EDC-D524-44F6-8940-9C11EC40D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3799" y="1624472"/>
            <a:ext cx="4143243" cy="261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67CAB3-4A55-4247-B3C7-97EEC9785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43388"/>
            <a:ext cx="9144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1" u="none" strike="noStrike" kern="1200" cap="none" spc="0" normalizeH="0" baseline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SALES PRESENTATION</a:t>
            </a:r>
            <a:endParaRPr kumimoji="0" lang="en-US" altLang="en-US" sz="2900" b="1" u="none" strike="noStrike" kern="1200" cap="none" spc="0" normalizeH="0" baseline="0" noProof="0" dirty="0">
              <a:ln>
                <a:noFill/>
              </a:ln>
              <a:solidFill>
                <a:srgbClr val="06ADD6"/>
              </a:solidFill>
              <a:effectLst/>
              <a:uLnTx/>
              <a:uFillTx/>
              <a:latin typeface="Roboto"/>
              <a:ea typeface="+mj-ea"/>
              <a:cs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67CAB3-4A55-4247-B3C7-97EEC9785DF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55600" y="280988"/>
            <a:ext cx="6977063" cy="706437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n-US" altLang="en-US" sz="2800" b="1" dirty="0" smtClean="0">
                <a:solidFill>
                  <a:srgbClr val="06ADD6"/>
                </a:solidFill>
                <a:latin typeface="Roboto"/>
                <a:cs typeface="Roboto"/>
              </a:rPr>
              <a:t>PORTFOLIO OF MARKETING RESOURCES</a:t>
            </a:r>
            <a:endParaRPr lang="en-US" altLang="en-US" sz="2800" b="1" dirty="0">
              <a:solidFill>
                <a:srgbClr val="06ADD6"/>
              </a:solidFill>
              <a:latin typeface="Roboto"/>
              <a:cs typeface="Roboto"/>
            </a:endParaRPr>
          </a:p>
        </p:txBody>
      </p:sp>
      <p:sp>
        <p:nvSpPr>
          <p:cNvPr id="25604" name="BainBulletsConfiguration" hidden="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CCE74F8-E20E-F04F-B1A9-B47BBDF02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" y="12700"/>
            <a:ext cx="88900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0">
              <a:solidFill>
                <a:srgbClr val="FFFFFF"/>
              </a:solidFill>
            </a:endParaRPr>
          </a:p>
        </p:txBody>
      </p:sp>
      <p:sp>
        <p:nvSpPr>
          <p:cNvPr id="59" name="Rounded Rectangl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C1565E-2E1D-4454-B7F9-CA4AC31782CD}"/>
              </a:ext>
            </a:extLst>
          </p:cNvPr>
          <p:cNvSpPr/>
          <p:nvPr/>
        </p:nvSpPr>
        <p:spPr>
          <a:xfrm>
            <a:off x="594251" y="3754350"/>
            <a:ext cx="1961761" cy="1524868"/>
          </a:xfrm>
          <a:prstGeom prst="roundRect">
            <a:avLst/>
          </a:prstGeom>
          <a:solidFill>
            <a:srgbClr val="34A9D5"/>
          </a:solidFill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FFFFFF"/>
                </a:solidFill>
                <a:latin typeface="Lato"/>
                <a:cs typeface="Lato"/>
              </a:rPr>
              <a:t>Display</a:t>
            </a:r>
            <a:r>
              <a:rPr lang="en-US" sz="1200" b="1" dirty="0" smtClean="0">
                <a:solidFill>
                  <a:srgbClr val="FFFFFF"/>
                </a:solidFill>
                <a:latin typeface="Lato"/>
                <a:cs typeface="Lato"/>
              </a:rPr>
              <a:t> + Email Marketing</a:t>
            </a:r>
            <a:endParaRPr lang="en-US" sz="1200" b="1" dirty="0">
              <a:solidFill>
                <a:srgbClr val="FFFFFF"/>
              </a:solidFill>
              <a:latin typeface="Lato"/>
              <a:cs typeface="Lato"/>
            </a:endParaRPr>
          </a:p>
          <a:p>
            <a:pPr marL="171450" indent="-171450"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FFFFFF"/>
                </a:solidFill>
                <a:latin typeface="Lato"/>
                <a:cs typeface="Lato"/>
              </a:rPr>
              <a:t>Content</a:t>
            </a:r>
            <a:r>
              <a:rPr lang="en-US" sz="1200" b="1" dirty="0" smtClean="0">
                <a:solidFill>
                  <a:srgbClr val="FFFFFF"/>
                </a:solidFill>
                <a:latin typeface="Lato"/>
                <a:cs typeface="Lato"/>
              </a:rPr>
              <a:t> Marketing  </a:t>
            </a:r>
            <a:endParaRPr lang="en-US" sz="1200" dirty="0">
              <a:latin typeface="Lato"/>
              <a:cs typeface="Lato"/>
            </a:endParaRPr>
          </a:p>
          <a:p>
            <a:pPr marL="171450" indent="-171450"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/>
            </a:pPr>
            <a:r>
              <a:rPr lang="en-US" sz="1200" b="1" dirty="0">
                <a:latin typeface="Lato"/>
                <a:cs typeface="Lato"/>
              </a:rPr>
              <a:t>Lead</a:t>
            </a:r>
            <a:r>
              <a:rPr lang="en-US" sz="1200" b="1" dirty="0" smtClean="0">
                <a:latin typeface="Lato"/>
                <a:cs typeface="Lato"/>
              </a:rPr>
              <a:t> Generation </a:t>
            </a:r>
            <a:endParaRPr lang="en-US" sz="1200" b="1" dirty="0">
              <a:latin typeface="Lato"/>
              <a:cs typeface="Lato"/>
            </a:endParaRPr>
          </a:p>
          <a:p>
            <a:pPr marL="171450" indent="-171450"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/>
            </a:pPr>
            <a:r>
              <a:rPr lang="en-US" sz="1200" b="1" dirty="0" smtClean="0">
                <a:latin typeface="Lato"/>
                <a:cs typeface="Lato"/>
              </a:rPr>
              <a:t>Live + Online Events</a:t>
            </a:r>
            <a:endParaRPr lang="en-US" sz="1200" b="1" dirty="0">
              <a:latin typeface="Lato"/>
              <a:cs typeface="Lato"/>
            </a:endParaRPr>
          </a:p>
          <a:p>
            <a:pPr marL="171450" indent="-171450"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/>
            </a:pPr>
            <a:r>
              <a:rPr lang="en-US" sz="1200" b="1" dirty="0">
                <a:latin typeface="Lato"/>
                <a:cs typeface="Lato"/>
              </a:rPr>
              <a:t>Thought leadership </a:t>
            </a:r>
          </a:p>
        </p:txBody>
      </p:sp>
      <p:sp>
        <p:nvSpPr>
          <p:cNvPr id="61" name="Rounded Rectangl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6C9CEFF-35D4-427C-A5D4-BAB080C6CAA5}"/>
              </a:ext>
            </a:extLst>
          </p:cNvPr>
          <p:cNvSpPr/>
          <p:nvPr/>
        </p:nvSpPr>
        <p:spPr>
          <a:xfrm>
            <a:off x="2710744" y="3751901"/>
            <a:ext cx="1824808" cy="1485945"/>
          </a:xfrm>
          <a:prstGeom prst="roundRect">
            <a:avLst/>
          </a:prstGeom>
          <a:solidFill>
            <a:srgbClr val="34A9D5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FFFFFF"/>
                </a:solidFill>
                <a:latin typeface="Lato"/>
                <a:cs typeface="Lato"/>
              </a:rPr>
              <a:t>Conference</a:t>
            </a:r>
            <a:r>
              <a:rPr lang="en-US" sz="1200" b="1" dirty="0" smtClean="0">
                <a:solidFill>
                  <a:srgbClr val="FFFFFF"/>
                </a:solidFill>
                <a:latin typeface="Lato"/>
                <a:cs typeface="Lato"/>
              </a:rPr>
              <a:t> + </a:t>
            </a:r>
            <a:r>
              <a:rPr lang="en-US" sz="1200" b="1" dirty="0">
                <a:solidFill>
                  <a:srgbClr val="FFFFFF"/>
                </a:solidFill>
                <a:latin typeface="Lato"/>
                <a:cs typeface="Lato"/>
              </a:rPr>
              <a:t>Expo</a:t>
            </a:r>
            <a:endParaRPr lang="en-US" sz="1200" dirty="0">
              <a:latin typeface="Lato"/>
              <a:cs typeface="Lato"/>
            </a:endParaRPr>
          </a:p>
          <a:p>
            <a:pPr marL="171450" indent="-171450"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FFFFFF"/>
                </a:solidFill>
                <a:latin typeface="Lato"/>
                <a:cs typeface="Lato"/>
              </a:rPr>
              <a:t>eSummits</a:t>
            </a:r>
          </a:p>
          <a:p>
            <a:pPr marL="171450" indent="-171450"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FFFFFF"/>
                </a:solidFill>
                <a:latin typeface="Lato"/>
                <a:cs typeface="Lato"/>
              </a:rPr>
              <a:t>Executive</a:t>
            </a:r>
            <a:r>
              <a:rPr lang="en-US" sz="1200" b="1" dirty="0" smtClean="0">
                <a:solidFill>
                  <a:srgbClr val="FFFFFF"/>
                </a:solidFill>
                <a:latin typeface="Lato"/>
                <a:cs typeface="Lato"/>
              </a:rPr>
              <a:t> Roundtables</a:t>
            </a:r>
            <a:endParaRPr lang="en-US" sz="1200" b="1" dirty="0">
              <a:solidFill>
                <a:srgbClr val="FFFFFF"/>
              </a:solidFill>
              <a:latin typeface="Lato"/>
              <a:cs typeface="Lato"/>
            </a:endParaRPr>
          </a:p>
          <a:p>
            <a:pPr marL="171450" indent="-171450"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FFFFFF"/>
                </a:solidFill>
                <a:latin typeface="Lato"/>
                <a:cs typeface="Lato"/>
              </a:rPr>
              <a:t>Custom</a:t>
            </a:r>
            <a:r>
              <a:rPr lang="en-US" sz="1200" b="1" dirty="0" smtClean="0">
                <a:solidFill>
                  <a:srgbClr val="FFFFFF"/>
                </a:solidFill>
                <a:latin typeface="Lato"/>
                <a:cs typeface="Lato"/>
              </a:rPr>
              <a:t> Event Production </a:t>
            </a:r>
            <a:endParaRPr lang="en-US" sz="1200" b="1" dirty="0">
              <a:latin typeface="Lato"/>
              <a:cs typeface="Lato"/>
            </a:endParaRPr>
          </a:p>
        </p:txBody>
      </p:sp>
      <p:pic>
        <p:nvPicPr>
          <p:cNvPr id="25608" name="Picture 9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2C0CE2A-B0B8-044A-8A28-9EE41F07D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27010"/>
          <a:stretch>
            <a:fillRect/>
          </a:stretch>
        </p:blipFill>
        <p:spPr bwMode="auto">
          <a:xfrm>
            <a:off x="3808413" y="1450975"/>
            <a:ext cx="1598612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Rectangle 9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7DC23A3-7B14-414D-BBE2-1791ECAF94DE}"/>
              </a:ext>
            </a:extLst>
          </p:cNvPr>
          <p:cNvSpPr/>
          <p:nvPr/>
        </p:nvSpPr>
        <p:spPr>
          <a:xfrm>
            <a:off x="2682845" y="2644773"/>
            <a:ext cx="1898650" cy="912812"/>
          </a:xfrm>
          <a:prstGeom prst="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cxnSp>
        <p:nvCxnSpPr>
          <p:cNvPr id="124" name="Straight Connector 12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F1B718C-DBF7-4ED3-AFAB-A4B2147B4F6B}"/>
              </a:ext>
            </a:extLst>
          </p:cNvPr>
          <p:cNvCxnSpPr>
            <a:cxnSpLocks/>
          </p:cNvCxnSpPr>
          <p:nvPr/>
        </p:nvCxnSpPr>
        <p:spPr>
          <a:xfrm>
            <a:off x="4616450" y="2170113"/>
            <a:ext cx="0" cy="27940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110B09F-A55A-440A-859D-9A254D5002AB}"/>
              </a:ext>
            </a:extLst>
          </p:cNvPr>
          <p:cNvCxnSpPr>
            <a:cxnSpLocks/>
          </p:cNvCxnSpPr>
          <p:nvPr/>
        </p:nvCxnSpPr>
        <p:spPr>
          <a:xfrm flipV="1">
            <a:off x="1595408" y="2445223"/>
            <a:ext cx="6111874" cy="5234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486CC97-9956-4A16-9F2F-72CF6F6E2F7C}"/>
              </a:ext>
            </a:extLst>
          </p:cNvPr>
          <p:cNvCxnSpPr/>
          <p:nvPr/>
        </p:nvCxnSpPr>
        <p:spPr>
          <a:xfrm>
            <a:off x="1595408" y="2446337"/>
            <a:ext cx="0" cy="168275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9FC967E-9603-4224-8B9C-BF3E51B82F85}"/>
              </a:ext>
            </a:extLst>
          </p:cNvPr>
          <p:cNvCxnSpPr/>
          <p:nvPr/>
        </p:nvCxnSpPr>
        <p:spPr>
          <a:xfrm>
            <a:off x="3614708" y="2446337"/>
            <a:ext cx="0" cy="168275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0C9C22A-2848-454B-A306-DB42E72E2ABD}"/>
              </a:ext>
            </a:extLst>
          </p:cNvPr>
          <p:cNvCxnSpPr/>
          <p:nvPr/>
        </p:nvCxnSpPr>
        <p:spPr>
          <a:xfrm>
            <a:off x="5660995" y="2446337"/>
            <a:ext cx="0" cy="168275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13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849BD4B-BFF6-409B-8007-7EFA6906353F}"/>
              </a:ext>
            </a:extLst>
          </p:cNvPr>
          <p:cNvSpPr/>
          <p:nvPr/>
        </p:nvSpPr>
        <p:spPr>
          <a:xfrm>
            <a:off x="638145" y="2638423"/>
            <a:ext cx="1873250" cy="919162"/>
          </a:xfrm>
          <a:prstGeom prst="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pic>
        <p:nvPicPr>
          <p:cNvPr id="25618" name="Picture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76E7D59-3B0F-F941-8923-F38985CA1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7295" y="2865435"/>
            <a:ext cx="18415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4" descr="Image result for sc media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F46F48F-30BB-ED4C-AFDD-296624681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5508" y="2706685"/>
            <a:ext cx="895350" cy="8143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>
                <a:lumMod val="25000"/>
                <a:lumOff val="75000"/>
              </a:schemeClr>
            </a:solidFill>
          </a:ln>
        </p:spPr>
      </p:pic>
      <p:sp>
        <p:nvSpPr>
          <p:cNvPr id="98" name="Rectangle 9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34B828F-2C1A-42FA-9652-9F6015D61314}"/>
              </a:ext>
            </a:extLst>
          </p:cNvPr>
          <p:cNvSpPr/>
          <p:nvPr/>
        </p:nvSpPr>
        <p:spPr>
          <a:xfrm>
            <a:off x="4758001" y="2635248"/>
            <a:ext cx="1784350" cy="914400"/>
          </a:xfrm>
          <a:prstGeom prst="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sp>
        <p:nvSpPr>
          <p:cNvPr id="80" name="Rounded Rectangl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5DB1B79-6231-4C2A-BDC2-C73A70D3C23C}"/>
              </a:ext>
            </a:extLst>
          </p:cNvPr>
          <p:cNvSpPr/>
          <p:nvPr/>
        </p:nvSpPr>
        <p:spPr>
          <a:xfrm>
            <a:off x="4676827" y="3751901"/>
            <a:ext cx="1865524" cy="1479513"/>
          </a:xfrm>
          <a:prstGeom prst="roundRect">
            <a:avLst/>
          </a:prstGeom>
          <a:solidFill>
            <a:srgbClr val="34A9D5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FFFFFF"/>
                </a:solidFill>
                <a:latin typeface="Lato"/>
                <a:cs typeface="Lato"/>
              </a:rPr>
              <a:t>Invitation</a:t>
            </a:r>
            <a:r>
              <a:rPr lang="en-US" sz="1200" b="1" dirty="0" smtClean="0">
                <a:solidFill>
                  <a:srgbClr val="FFFFFF"/>
                </a:solidFill>
                <a:latin typeface="Lato"/>
                <a:cs typeface="Lato"/>
              </a:rPr>
              <a:t>-Only Business Summits</a:t>
            </a:r>
            <a:r>
              <a:rPr lang="en-US" sz="1200" b="1" dirty="0">
                <a:solidFill>
                  <a:srgbClr val="FFFFFF"/>
                </a:solidFill>
                <a:latin typeface="Lato"/>
                <a:cs typeface="Lato"/>
              </a:rPr>
              <a:t/>
            </a:r>
            <a:br>
              <a:rPr lang="en-US" sz="1200" b="1" dirty="0">
                <a:solidFill>
                  <a:srgbClr val="FFFFFF"/>
                </a:solidFill>
                <a:latin typeface="Lato"/>
                <a:cs typeface="Lato"/>
              </a:rPr>
            </a:br>
            <a:r>
              <a:rPr lang="en-US" sz="1200" b="1" dirty="0">
                <a:solidFill>
                  <a:srgbClr val="FFFFFF"/>
                </a:solidFill>
                <a:latin typeface="Lato"/>
                <a:cs typeface="Lato"/>
              </a:rPr>
              <a:t>(Spring</a:t>
            </a:r>
            <a:r>
              <a:rPr lang="en-US" sz="1200" b="1" dirty="0" smtClean="0">
                <a:solidFill>
                  <a:srgbClr val="FFFFFF"/>
                </a:solidFill>
                <a:latin typeface="Lato"/>
                <a:cs typeface="Lato"/>
              </a:rPr>
              <a:t> and </a:t>
            </a:r>
            <a:r>
              <a:rPr lang="en-US" sz="1200" b="1" dirty="0">
                <a:solidFill>
                  <a:srgbClr val="FFFFFF"/>
                </a:solidFill>
                <a:latin typeface="Lato"/>
                <a:cs typeface="Lato"/>
              </a:rPr>
              <a:t>Fall)</a:t>
            </a:r>
            <a:endParaRPr lang="en-US" sz="1200" dirty="0">
              <a:latin typeface="Lato"/>
              <a:cs typeface="La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6AE5D38-2D28-48BB-B2DE-0BE119477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698" y="2797879"/>
            <a:ext cx="1452593" cy="56850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68D3E0E-DAD2-4D48-A56D-794DB0ADA46E}"/>
              </a:ext>
            </a:extLst>
          </p:cNvPr>
          <p:cNvCxnSpPr>
            <a:cxnSpLocks/>
          </p:cNvCxnSpPr>
          <p:nvPr/>
        </p:nvCxnSpPr>
        <p:spPr>
          <a:xfrm>
            <a:off x="7707282" y="2445606"/>
            <a:ext cx="0" cy="168275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7DF0118-6780-4E11-9804-1CB1BCB9269F}"/>
              </a:ext>
            </a:extLst>
          </p:cNvPr>
          <p:cNvSpPr/>
          <p:nvPr/>
        </p:nvSpPr>
        <p:spPr>
          <a:xfrm>
            <a:off x="6706157" y="2635248"/>
            <a:ext cx="1784350" cy="914400"/>
          </a:xfrm>
          <a:prstGeom prst="rect">
            <a:avLst/>
          </a:prstGeom>
          <a:noFill/>
          <a:ln w="1905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onstantia" panose="02030602050306030303" pitchFamily="18" charset="0"/>
            </a:endParaRPr>
          </a:p>
        </p:txBody>
      </p:sp>
      <p:pic>
        <p:nvPicPr>
          <p:cNvPr id="24" name="Picture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E893F6A-5DB2-466B-8AED-8D5DBCB5F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6828" y="2793998"/>
            <a:ext cx="1554163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ounded Rectangl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7BA33CD-D1E4-46B2-9B1B-F474D2CAEF3E}"/>
              </a:ext>
            </a:extLst>
          </p:cNvPr>
          <p:cNvSpPr/>
          <p:nvPr/>
        </p:nvSpPr>
        <p:spPr>
          <a:xfrm>
            <a:off x="6688483" y="3751901"/>
            <a:ext cx="1865524" cy="1479513"/>
          </a:xfrm>
          <a:prstGeom prst="roundRect">
            <a:avLst/>
          </a:prstGeom>
          <a:solidFill>
            <a:srgbClr val="34A9D5"/>
          </a:solidFill>
          <a:ln>
            <a:solidFill>
              <a:srgbClr val="06AD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Font typeface="Arial"/>
              <a:buChar char="•"/>
              <a:defRPr/>
            </a:pPr>
            <a:r>
              <a:rPr lang="en-US" sz="1200" b="1" dirty="0">
                <a:solidFill>
                  <a:srgbClr val="FFFFFF"/>
                </a:solidFill>
                <a:latin typeface="Lato"/>
                <a:cs typeface="Lato"/>
              </a:rPr>
              <a:t>Regional invitation</a:t>
            </a:r>
            <a:r>
              <a:rPr lang="en-US" sz="1200" b="1" dirty="0" smtClean="0">
                <a:solidFill>
                  <a:srgbClr val="FFFFFF"/>
                </a:solidFill>
                <a:latin typeface="Lato"/>
                <a:cs typeface="Lato"/>
              </a:rPr>
              <a:t>-Only Events </a:t>
            </a:r>
            <a:r>
              <a:rPr lang="en-US" sz="1200" b="1" dirty="0">
                <a:solidFill>
                  <a:srgbClr val="FFFFFF"/>
                </a:solidFill>
                <a:latin typeface="Lato"/>
                <a:cs typeface="Lato"/>
              </a:rPr>
              <a:t>for CISOs</a:t>
            </a:r>
            <a:endParaRPr lang="en-US" sz="1200" dirty="0">
              <a:latin typeface="Lato"/>
              <a:cs typeface="Lato"/>
            </a:endParaRPr>
          </a:p>
        </p:txBody>
      </p:sp>
      <p:sp>
        <p:nvSpPr>
          <p:cNvPr id="26" name="Footer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D30E93-BB9F-F54B-BE89-2519969E6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978" y="6324602"/>
            <a:ext cx="4400550" cy="36512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| Page </a:t>
            </a:r>
            <a:fld id="{623FD541-B705-8949-BC24-12E72F9CC76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F8F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9167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5A1079B-2DE9-714A-B96E-E3634906F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2498725"/>
            <a:ext cx="13541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" indent="-114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ts val="150"/>
              </a:spcBef>
              <a:spcAft>
                <a:spcPts val="150"/>
              </a:spcAft>
              <a:buClr>
                <a:srgbClr val="FF6600"/>
              </a:buClr>
              <a:buFont typeface="Wingdings" pitchFamily="2" charset="2"/>
              <a:buChar char="§"/>
            </a:pPr>
            <a:r>
              <a:rPr lang="en-US" altLang="en-US" sz="900" i="1" dirty="0">
                <a:solidFill>
                  <a:srgbClr val="323333"/>
                </a:solidFill>
                <a:latin typeface="Lato Regular"/>
                <a:cs typeface="Lato Regular"/>
              </a:rPr>
              <a:t>Serve</a:t>
            </a:r>
            <a:r>
              <a:rPr lang="en-US" altLang="en-US" sz="900" b="1" i="1" dirty="0">
                <a:solidFill>
                  <a:srgbClr val="323333"/>
                </a:solidFill>
                <a:latin typeface="Lato Regular"/>
                <a:cs typeface="Lato Regular"/>
              </a:rPr>
              <a:t> high quality </a:t>
            </a:r>
            <a:r>
              <a:rPr lang="en-US" altLang="en-US" sz="900" i="1" dirty="0">
                <a:solidFill>
                  <a:srgbClr val="323333"/>
                </a:solidFill>
                <a:latin typeface="Lato Regular"/>
                <a:cs typeface="Lato Regular"/>
              </a:rPr>
              <a:t>distinctive content to drive deep audience engagement, while connecting the community to leading technology and service providers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C183E3C-0591-4BD5-B40C-A7DF15B022AB}"/>
              </a:ext>
            </a:extLst>
          </p:cNvPr>
          <p:cNvCxnSpPr>
            <a:cxnSpLocks/>
          </p:cNvCxnSpPr>
          <p:nvPr/>
        </p:nvCxnSpPr>
        <p:spPr>
          <a:xfrm flipV="1">
            <a:off x="698500" y="2481263"/>
            <a:ext cx="0" cy="123825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2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D08219C-4707-7C4B-9AC1-05288264A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677" y="2498725"/>
            <a:ext cx="134937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" indent="-114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ts val="150"/>
              </a:spcBef>
              <a:spcAft>
                <a:spcPts val="150"/>
              </a:spcAft>
              <a:buClr>
                <a:srgbClr val="FF6600"/>
              </a:buClr>
              <a:buFont typeface="Wingdings" pitchFamily="2" charset="2"/>
              <a:buChar char="§"/>
            </a:pPr>
            <a:r>
              <a:rPr lang="en-US" altLang="en-US" sz="900" dirty="0">
                <a:solidFill>
                  <a:srgbClr val="323333"/>
                </a:solidFill>
                <a:latin typeface="Lato Regular"/>
                <a:cs typeface="Lato Regular"/>
              </a:rPr>
              <a:t>Enterprise-wide security </a:t>
            </a:r>
            <a:r>
              <a:rPr lang="en-US" altLang="en-US" sz="900" b="1" dirty="0">
                <a:solidFill>
                  <a:srgbClr val="323333"/>
                </a:solidFill>
                <a:latin typeface="Lato Regular"/>
                <a:cs typeface="Lato Regular"/>
              </a:rPr>
              <a:t>assessments and programs </a:t>
            </a:r>
            <a:r>
              <a:rPr lang="en-US" altLang="en-US" sz="900" dirty="0">
                <a:solidFill>
                  <a:srgbClr val="323333"/>
                </a:solidFill>
                <a:latin typeface="Lato Regular"/>
                <a:cs typeface="Lato Regular"/>
              </a:rPr>
              <a:t>designed to raise employee awareness and provide a frontline defense</a:t>
            </a:r>
          </a:p>
        </p:txBody>
      </p:sp>
      <p:sp>
        <p:nvSpPr>
          <p:cNvPr id="5" name="TextBox 2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BE3C7CE-1ACD-144A-B33A-7E807E3E6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27" y="2498727"/>
            <a:ext cx="1439863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" indent="-114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ts val="150"/>
              </a:spcBef>
              <a:spcAft>
                <a:spcPts val="150"/>
              </a:spcAft>
              <a:buClr>
                <a:srgbClr val="FF6600"/>
              </a:buClr>
              <a:buFont typeface="Wingdings" pitchFamily="2" charset="2"/>
              <a:buChar char="§"/>
            </a:pPr>
            <a:r>
              <a:rPr lang="en-US" altLang="en-US" sz="900" dirty="0">
                <a:solidFill>
                  <a:srgbClr val="323333"/>
                </a:solidFill>
                <a:latin typeface="Lato Regular"/>
                <a:cs typeface="Lato Regular"/>
              </a:rPr>
              <a:t>Provide leading continuing </a:t>
            </a:r>
            <a:r>
              <a:rPr lang="en-US" altLang="en-US" sz="900" b="1" dirty="0">
                <a:solidFill>
                  <a:srgbClr val="323333"/>
                </a:solidFill>
                <a:latin typeface="Lato Regular"/>
                <a:cs typeface="Lato Regular"/>
              </a:rPr>
              <a:t>education</a:t>
            </a:r>
            <a:r>
              <a:rPr lang="en-US" altLang="en-US" sz="900" dirty="0">
                <a:solidFill>
                  <a:srgbClr val="323333"/>
                </a:solidFill>
                <a:latin typeface="Lato Regular"/>
                <a:cs typeface="Lato Regular"/>
              </a:rPr>
              <a:t> and </a:t>
            </a:r>
            <a:r>
              <a:rPr lang="en-US" altLang="en-US" sz="900" b="1" dirty="0">
                <a:solidFill>
                  <a:srgbClr val="323333"/>
                </a:solidFill>
                <a:latin typeface="Lato Regular"/>
                <a:cs typeface="Lato Regular"/>
              </a:rPr>
              <a:t>certification </a:t>
            </a:r>
            <a:r>
              <a:rPr lang="en-US" altLang="en-US" sz="900" dirty="0">
                <a:solidFill>
                  <a:srgbClr val="323333"/>
                </a:solidFill>
                <a:latin typeface="Lato Regular"/>
                <a:cs typeface="Lato Regular"/>
              </a:rPr>
              <a:t>programs for industry practitioners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3DEB85B-A7B2-BC4F-BEF2-2D83EAC00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790" y="2498725"/>
            <a:ext cx="1404937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" indent="-114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ts val="150"/>
              </a:spcBef>
              <a:spcAft>
                <a:spcPts val="150"/>
              </a:spcAft>
              <a:buClr>
                <a:srgbClr val="FF6600"/>
              </a:buClr>
              <a:buFont typeface="Wingdings" pitchFamily="2" charset="2"/>
              <a:buChar char="§"/>
            </a:pPr>
            <a:r>
              <a:rPr lang="en-US" altLang="en-US" sz="900" dirty="0">
                <a:solidFill>
                  <a:srgbClr val="323333"/>
                </a:solidFill>
                <a:latin typeface="Lato Regular"/>
                <a:cs typeface="Lato Regular"/>
              </a:rPr>
              <a:t>Curate </a:t>
            </a:r>
            <a:r>
              <a:rPr lang="en-US" altLang="en-US" sz="900" b="1" dirty="0">
                <a:solidFill>
                  <a:srgbClr val="323333"/>
                </a:solidFill>
                <a:latin typeface="Lato Regular"/>
                <a:cs typeface="Lato Regular"/>
              </a:rPr>
              <a:t>community discussion </a:t>
            </a:r>
            <a:r>
              <a:rPr lang="en-US" altLang="en-US" sz="900" dirty="0">
                <a:solidFill>
                  <a:srgbClr val="323333"/>
                </a:solidFill>
                <a:latin typeface="Lato Regular"/>
                <a:cs typeface="Lato Regular"/>
              </a:rPr>
              <a:t>to enable learning, networking and sharing of best practices among an “inner circle” of top industry leaders 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D30E93-BB9F-F54B-BE89-2519969E6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978" y="6324602"/>
            <a:ext cx="4400550" cy="36512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| Page </a:t>
            </a:r>
            <a:fld id="{623FD541-B705-8949-BC24-12E72F9CC76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F8F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ounded Rectangl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E0C5FB9-BDFA-4B98-9AFA-91FC0FEE8D53}"/>
              </a:ext>
            </a:extLst>
          </p:cNvPr>
          <p:cNvSpPr/>
          <p:nvPr/>
        </p:nvSpPr>
        <p:spPr>
          <a:xfrm>
            <a:off x="709615" y="1738313"/>
            <a:ext cx="1208087" cy="641350"/>
          </a:xfrm>
          <a:prstGeom prst="roundRect">
            <a:avLst/>
          </a:prstGeom>
          <a:solidFill>
            <a:srgbClr val="34A9D5"/>
          </a:solidFill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" dirty="0">
                <a:solidFill>
                  <a:srgbClr val="FFFFFF"/>
                </a:solidFill>
                <a:latin typeface="Lato Heavy"/>
                <a:cs typeface="Lato Heavy"/>
              </a:rPr>
              <a:t>Digital Content and Marketing Services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8D5D043-B43E-4979-B203-16145EBC0479}"/>
              </a:ext>
            </a:extLst>
          </p:cNvPr>
          <p:cNvSpPr/>
          <p:nvPr/>
        </p:nvSpPr>
        <p:spPr>
          <a:xfrm>
            <a:off x="2095500" y="1738313"/>
            <a:ext cx="1208088" cy="641350"/>
          </a:xfrm>
          <a:prstGeom prst="roundRect">
            <a:avLst/>
          </a:prstGeom>
          <a:solidFill>
            <a:srgbClr val="34A9D5"/>
          </a:solidFill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" b="1" dirty="0">
                <a:solidFill>
                  <a:srgbClr val="FFFFFF"/>
                </a:solidFill>
                <a:latin typeface="Lato Heavy"/>
                <a:cs typeface="Lato Heavy"/>
              </a:rPr>
              <a:t>Conferences, Webinars and Invitation-only Events</a:t>
            </a:r>
          </a:p>
        </p:txBody>
      </p:sp>
      <p:sp>
        <p:nvSpPr>
          <p:cNvPr id="11" name="Rounded Rectangl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4BAC20A-A110-452C-8CBC-32E41D034E8B}"/>
              </a:ext>
            </a:extLst>
          </p:cNvPr>
          <p:cNvSpPr/>
          <p:nvPr/>
        </p:nvSpPr>
        <p:spPr>
          <a:xfrm>
            <a:off x="4862515" y="1735138"/>
            <a:ext cx="1209675" cy="641350"/>
          </a:xfrm>
          <a:prstGeom prst="roundRect">
            <a:avLst/>
          </a:prstGeom>
          <a:solidFill>
            <a:srgbClr val="34A9D5"/>
          </a:solidFill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" b="1" dirty="0">
                <a:solidFill>
                  <a:srgbClr val="FFFFFF"/>
                </a:solidFill>
                <a:latin typeface="Lato Heavy"/>
                <a:cs typeface="Lato Heavy"/>
              </a:rPr>
              <a:t>Research, Data and Time Sensitive Business Intel</a:t>
            </a:r>
          </a:p>
        </p:txBody>
      </p:sp>
      <p:sp>
        <p:nvSpPr>
          <p:cNvPr id="12" name="Rounded Rectangl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DF1CFCA-4440-49BD-9E5B-B6FAA70CA8BF}"/>
              </a:ext>
            </a:extLst>
          </p:cNvPr>
          <p:cNvSpPr/>
          <p:nvPr/>
        </p:nvSpPr>
        <p:spPr>
          <a:xfrm>
            <a:off x="3473452" y="1736725"/>
            <a:ext cx="1209675" cy="641350"/>
          </a:xfrm>
          <a:prstGeom prst="roundRect">
            <a:avLst/>
          </a:prstGeom>
          <a:solidFill>
            <a:srgbClr val="34A9D5"/>
          </a:solidFill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" b="1" dirty="0">
                <a:solidFill>
                  <a:srgbClr val="FFFFFF"/>
                </a:solidFill>
                <a:latin typeface="Lato Heavy"/>
                <a:cs typeface="Lato Heavy"/>
              </a:rPr>
              <a:t>Peer Based Membership</a:t>
            </a:r>
          </a:p>
        </p:txBody>
      </p:sp>
      <p:sp>
        <p:nvSpPr>
          <p:cNvPr id="13" name="Rounded Rectangl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9A7DB56-2764-4EA5-9EE1-0D7DD552C450}"/>
              </a:ext>
            </a:extLst>
          </p:cNvPr>
          <p:cNvSpPr/>
          <p:nvPr/>
        </p:nvSpPr>
        <p:spPr>
          <a:xfrm>
            <a:off x="6243640" y="1738313"/>
            <a:ext cx="1208087" cy="641350"/>
          </a:xfrm>
          <a:prstGeom prst="roundRect">
            <a:avLst/>
          </a:prstGeom>
          <a:solidFill>
            <a:srgbClr val="34A9D5"/>
          </a:solidFill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" b="1" dirty="0">
                <a:solidFill>
                  <a:srgbClr val="FFFFFF"/>
                </a:solidFill>
                <a:latin typeface="Lato Heavy"/>
                <a:cs typeface="Lato Heavy"/>
              </a:rPr>
              <a:t>Education, Certification, and Leadership Development</a:t>
            </a:r>
          </a:p>
        </p:txBody>
      </p:sp>
      <p:sp>
        <p:nvSpPr>
          <p:cNvPr id="14" name="Rounded Rectangl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3666E7E-B360-4D6F-BAA0-E86E11FA45C5}"/>
              </a:ext>
            </a:extLst>
          </p:cNvPr>
          <p:cNvSpPr/>
          <p:nvPr/>
        </p:nvSpPr>
        <p:spPr>
          <a:xfrm>
            <a:off x="7629527" y="1738313"/>
            <a:ext cx="1209675" cy="641350"/>
          </a:xfrm>
          <a:prstGeom prst="roundRect">
            <a:avLst/>
          </a:prstGeom>
          <a:solidFill>
            <a:srgbClr val="34A9D5"/>
          </a:solidFill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" b="1" dirty="0">
                <a:solidFill>
                  <a:srgbClr val="FFFFFF"/>
                </a:solidFill>
                <a:latin typeface="Lato Heavy"/>
                <a:cs typeface="Lato Heavy"/>
              </a:rPr>
              <a:t>Security Awareness</a:t>
            </a:r>
          </a:p>
        </p:txBody>
      </p:sp>
      <p:sp>
        <p:nvSpPr>
          <p:cNvPr id="15" name="Rounded Rectangle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9CD4089-575A-49C8-BFA0-E14509FBACDD}"/>
              </a:ext>
            </a:extLst>
          </p:cNvPr>
          <p:cNvSpPr/>
          <p:nvPr/>
        </p:nvSpPr>
        <p:spPr>
          <a:xfrm rot="16200000">
            <a:off x="-196850" y="2962275"/>
            <a:ext cx="1201738" cy="401638"/>
          </a:xfrm>
          <a:prstGeom prst="roundRect">
            <a:avLst/>
          </a:prstGeom>
          <a:solidFill>
            <a:srgbClr val="34A9D5"/>
          </a:solidFill>
          <a:ln w="635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" b="1" dirty="0">
                <a:solidFill>
                  <a:srgbClr val="FFFFFF"/>
                </a:solidFill>
                <a:latin typeface="Lato Heavy"/>
                <a:cs typeface="Lato Heavy"/>
              </a:rPr>
              <a:t>Capabilities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3F62B32-A94B-44FE-B8B2-D05F92BF2B82}"/>
              </a:ext>
            </a:extLst>
          </p:cNvPr>
          <p:cNvCxnSpPr>
            <a:cxnSpLocks/>
          </p:cNvCxnSpPr>
          <p:nvPr/>
        </p:nvCxnSpPr>
        <p:spPr>
          <a:xfrm flipV="1">
            <a:off x="2017713" y="2481263"/>
            <a:ext cx="0" cy="123825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25A4059-9F72-4557-98B9-E1F2AEFB6B63}"/>
              </a:ext>
            </a:extLst>
          </p:cNvPr>
          <p:cNvCxnSpPr>
            <a:cxnSpLocks/>
          </p:cNvCxnSpPr>
          <p:nvPr/>
        </p:nvCxnSpPr>
        <p:spPr>
          <a:xfrm flipV="1">
            <a:off x="3402013" y="2481263"/>
            <a:ext cx="0" cy="123825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CA126CB-525C-4C8F-8D67-B31FF760ABFC}"/>
              </a:ext>
            </a:extLst>
          </p:cNvPr>
          <p:cNvCxnSpPr>
            <a:cxnSpLocks/>
          </p:cNvCxnSpPr>
          <p:nvPr/>
        </p:nvCxnSpPr>
        <p:spPr>
          <a:xfrm flipV="1">
            <a:off x="4773613" y="2481263"/>
            <a:ext cx="0" cy="123825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14D825B-192A-47EC-BC3F-99D64E68BC15}"/>
              </a:ext>
            </a:extLst>
          </p:cNvPr>
          <p:cNvCxnSpPr>
            <a:cxnSpLocks/>
          </p:cNvCxnSpPr>
          <p:nvPr/>
        </p:nvCxnSpPr>
        <p:spPr>
          <a:xfrm flipV="1">
            <a:off x="6134100" y="2481263"/>
            <a:ext cx="0" cy="123825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E4A8626-4BEC-4695-A41D-A70019501ED2}"/>
              </a:ext>
            </a:extLst>
          </p:cNvPr>
          <p:cNvCxnSpPr>
            <a:cxnSpLocks/>
          </p:cNvCxnSpPr>
          <p:nvPr/>
        </p:nvCxnSpPr>
        <p:spPr>
          <a:xfrm flipV="1">
            <a:off x="7588250" y="2481263"/>
            <a:ext cx="0" cy="123825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B34224E-B26E-479E-B07D-A73450D19E4B}"/>
              </a:ext>
            </a:extLst>
          </p:cNvPr>
          <p:cNvCxnSpPr>
            <a:cxnSpLocks/>
          </p:cNvCxnSpPr>
          <p:nvPr/>
        </p:nvCxnSpPr>
        <p:spPr>
          <a:xfrm>
            <a:off x="8909050" y="2471740"/>
            <a:ext cx="0" cy="1247775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00F5F12-CC17-4C62-A606-B28FFB507DE3}"/>
              </a:ext>
            </a:extLst>
          </p:cNvPr>
          <p:cNvCxnSpPr>
            <a:cxnSpLocks/>
          </p:cNvCxnSpPr>
          <p:nvPr/>
        </p:nvCxnSpPr>
        <p:spPr>
          <a:xfrm>
            <a:off x="698500" y="2481263"/>
            <a:ext cx="821055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F9ABA64-0BAA-0842-844E-CBA440CBF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890" y="2498725"/>
            <a:ext cx="1355725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" indent="-114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ts val="150"/>
              </a:spcBef>
              <a:spcAft>
                <a:spcPts val="150"/>
              </a:spcAft>
              <a:buClr>
                <a:srgbClr val="FF6600"/>
              </a:buClr>
              <a:buFont typeface="Wingdings" pitchFamily="2" charset="2"/>
              <a:buChar char="§"/>
            </a:pPr>
            <a:r>
              <a:rPr lang="en-US" altLang="en-US" sz="900" dirty="0">
                <a:solidFill>
                  <a:srgbClr val="323333"/>
                </a:solidFill>
                <a:latin typeface="Lato Regular"/>
                <a:cs typeface="Lato Regular"/>
              </a:rPr>
              <a:t>Produce </a:t>
            </a:r>
            <a:r>
              <a:rPr lang="en-US" altLang="en-US" sz="900" b="1" dirty="0">
                <a:solidFill>
                  <a:srgbClr val="323333"/>
                </a:solidFill>
                <a:latin typeface="Lato Regular"/>
                <a:cs typeface="Lato Regular"/>
              </a:rPr>
              <a:t>exclusive events</a:t>
            </a:r>
            <a:r>
              <a:rPr lang="en-US" altLang="en-US" sz="900" dirty="0">
                <a:solidFill>
                  <a:srgbClr val="323333"/>
                </a:solidFill>
                <a:latin typeface="Lato Regular"/>
                <a:cs typeface="Lato Regular"/>
              </a:rPr>
              <a:t> and other specialized services to increase professional intelligence and networking</a:t>
            </a:r>
          </a:p>
        </p:txBody>
      </p:sp>
      <p:sp>
        <p:nvSpPr>
          <p:cNvPr id="24" name="TextBox 2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5EEDAD7-2E7A-3242-AB1D-48FE0337F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4888" y="2509840"/>
            <a:ext cx="1339850" cy="111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" indent="-114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ts val="150"/>
              </a:spcBef>
              <a:spcAft>
                <a:spcPts val="150"/>
              </a:spcAft>
              <a:buClr>
                <a:srgbClr val="FF6600"/>
              </a:buClr>
              <a:buFont typeface="Wingdings" pitchFamily="2" charset="2"/>
              <a:buChar char="§"/>
            </a:pPr>
            <a:r>
              <a:rPr lang="en-US" altLang="en-US" sz="900" dirty="0">
                <a:solidFill>
                  <a:srgbClr val="323333"/>
                </a:solidFill>
                <a:latin typeface="Lato Regular"/>
                <a:cs typeface="Lato Regular"/>
              </a:rPr>
              <a:t>Deliver </a:t>
            </a:r>
            <a:r>
              <a:rPr lang="en-US" altLang="en-US" sz="900" b="1" dirty="0">
                <a:solidFill>
                  <a:srgbClr val="323333"/>
                </a:solidFill>
                <a:latin typeface="Lato Regular"/>
                <a:cs typeface="Lato Regular"/>
              </a:rPr>
              <a:t>benchmark data </a:t>
            </a:r>
            <a:r>
              <a:rPr lang="en-US" altLang="en-US" sz="900" dirty="0">
                <a:solidFill>
                  <a:srgbClr val="323333"/>
                </a:solidFill>
                <a:latin typeface="Lato Regular"/>
                <a:cs typeface="Lato Regular"/>
              </a:rPr>
              <a:t>and other critical information to senior-level decision makers across industries</a:t>
            </a:r>
            <a:endParaRPr lang="en-US" altLang="en-US" sz="900" b="1" dirty="0">
              <a:solidFill>
                <a:srgbClr val="323333"/>
              </a:solidFill>
              <a:latin typeface="Lato Regular"/>
              <a:cs typeface="Lato Regular"/>
            </a:endParaRPr>
          </a:p>
          <a:p>
            <a:pPr fontAlgn="base">
              <a:spcBef>
                <a:spcPts val="150"/>
              </a:spcBef>
              <a:spcAft>
                <a:spcPts val="150"/>
              </a:spcAft>
              <a:buFont typeface="Wingdings" pitchFamily="2" charset="2"/>
              <a:buChar char="§"/>
            </a:pPr>
            <a:endParaRPr lang="en-US" altLang="en-US" sz="900" dirty="0">
              <a:solidFill>
                <a:srgbClr val="323333"/>
              </a:solidFill>
              <a:latin typeface="Leto"/>
              <a:cs typeface="Leto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83D50D6-DBC5-4A93-BC7D-956A74BCD962}"/>
              </a:ext>
            </a:extLst>
          </p:cNvPr>
          <p:cNvCxnSpPr>
            <a:cxnSpLocks/>
          </p:cNvCxnSpPr>
          <p:nvPr/>
        </p:nvCxnSpPr>
        <p:spPr>
          <a:xfrm>
            <a:off x="676275" y="3744913"/>
            <a:ext cx="8210550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D172A37-2A54-4E5F-8755-D6549FBCC582}"/>
              </a:ext>
            </a:extLst>
          </p:cNvPr>
          <p:cNvSpPr txBox="1">
            <a:spLocks/>
          </p:cNvSpPr>
          <p:nvPr/>
        </p:nvSpPr>
        <p:spPr>
          <a:xfrm>
            <a:off x="642938" y="3939541"/>
            <a:ext cx="8328342" cy="2185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6600"/>
              </a:buClr>
              <a:buFont typeface="Wingdings" charset="2"/>
              <a:buChar char="§"/>
            </a:pPr>
            <a:r>
              <a:rPr lang="en-US" sz="1500" b="1" dirty="0">
                <a:latin typeface="Lato Regular"/>
                <a:cs typeface="Lato Regular"/>
              </a:rPr>
              <a:t>Unify leading brands </a:t>
            </a:r>
            <a:r>
              <a:rPr lang="en-US" sz="1500" dirty="0">
                <a:latin typeface="Lato Regular"/>
                <a:cs typeface="Lato Regular"/>
              </a:rPr>
              <a:t>– the </a:t>
            </a:r>
            <a:r>
              <a:rPr lang="en-US" sz="1500" b="1" dirty="0">
                <a:latin typeface="Lato Regular"/>
                <a:cs typeface="Lato Regular"/>
              </a:rPr>
              <a:t>best of breed companies </a:t>
            </a:r>
            <a:r>
              <a:rPr lang="en-US" sz="1500" dirty="0">
                <a:latin typeface="Lato Regular"/>
                <a:cs typeface="Lato Regular"/>
              </a:rPr>
              <a:t>– in every platform category</a:t>
            </a:r>
          </a:p>
          <a:p>
            <a:pPr>
              <a:buClr>
                <a:srgbClr val="FF6600"/>
              </a:buClr>
              <a:buFont typeface="Wingdings" charset="2"/>
              <a:buChar char="§"/>
            </a:pPr>
            <a:r>
              <a:rPr lang="en-US" sz="1500" dirty="0">
                <a:latin typeface="Lato Regular"/>
                <a:cs typeface="Lato Regular"/>
              </a:rPr>
              <a:t>Accrue market perspective and </a:t>
            </a:r>
            <a:r>
              <a:rPr lang="en-US" sz="1500" b="1" dirty="0">
                <a:latin typeface="Lato Regular"/>
                <a:cs typeface="Lato Regular"/>
              </a:rPr>
              <a:t>intellectual leverage </a:t>
            </a:r>
            <a:r>
              <a:rPr lang="en-US" sz="1500" dirty="0">
                <a:latin typeface="Lato Regular"/>
                <a:cs typeface="Lato Regular"/>
              </a:rPr>
              <a:t>as we grow</a:t>
            </a:r>
          </a:p>
          <a:p>
            <a:pPr>
              <a:buClr>
                <a:srgbClr val="FF6600"/>
              </a:buClr>
              <a:buFont typeface="Wingdings" charset="2"/>
              <a:buChar char="§"/>
            </a:pPr>
            <a:r>
              <a:rPr lang="en-US" sz="1500" dirty="0">
                <a:latin typeface="Lato Regular"/>
                <a:cs typeface="Lato Regular"/>
              </a:rPr>
              <a:t>Leadership is comprised of a collaborative team of </a:t>
            </a:r>
            <a:r>
              <a:rPr lang="en-US" sz="1500" b="1" dirty="0">
                <a:latin typeface="Lato Regular"/>
                <a:cs typeface="Lato Regular"/>
              </a:rPr>
              <a:t>deeply experienced operators, entrepreneurs </a:t>
            </a:r>
            <a:r>
              <a:rPr lang="en-US" sz="1500" dirty="0">
                <a:latin typeface="Lato Regular"/>
                <a:cs typeface="Lato Regular"/>
              </a:rPr>
              <a:t>and </a:t>
            </a:r>
            <a:r>
              <a:rPr lang="en-US" sz="1500" b="1" dirty="0">
                <a:latin typeface="Lato Regular"/>
                <a:cs typeface="Lato Regular"/>
              </a:rPr>
              <a:t>investors</a:t>
            </a:r>
            <a:endParaRPr lang="en-US" sz="1500" dirty="0">
              <a:latin typeface="Lato Regular"/>
              <a:cs typeface="Lato Regular"/>
            </a:endParaRPr>
          </a:p>
          <a:p>
            <a:pPr>
              <a:buClr>
                <a:srgbClr val="FF6600"/>
              </a:buClr>
              <a:buFont typeface="Wingdings" charset="2"/>
              <a:buChar char="§"/>
            </a:pPr>
            <a:r>
              <a:rPr lang="en-US" sz="1500" dirty="0">
                <a:latin typeface="Lato Regular"/>
                <a:cs typeface="Lato Regular"/>
              </a:rPr>
              <a:t>CyberRisk Alliance is positioned to provide the highest quality product and </a:t>
            </a:r>
            <a:r>
              <a:rPr lang="en-US" sz="1500" b="1" dirty="0">
                <a:latin typeface="Lato Regular"/>
                <a:cs typeface="Lato Regular"/>
              </a:rPr>
              <a:t>disrupt the marketplace</a:t>
            </a:r>
            <a:r>
              <a:rPr lang="en-US" sz="1500" dirty="0">
                <a:latin typeface="Lato Regular"/>
                <a:cs typeface="Lato Regular"/>
              </a:rPr>
              <a:t> by assembling a unique and diversified portfolio of services</a:t>
            </a:r>
            <a:endParaRPr lang="en-US" sz="1500" dirty="0">
              <a:solidFill>
                <a:srgbClr val="FF0000"/>
              </a:solidFill>
              <a:latin typeface="Lato Regular"/>
              <a:cs typeface="Lato Regular"/>
            </a:endParaRPr>
          </a:p>
          <a:p>
            <a:endParaRPr lang="en-US" sz="1600" dirty="0">
              <a:latin typeface="Lato Regular"/>
              <a:cs typeface="Lato Regular"/>
            </a:endParaRPr>
          </a:p>
          <a:p>
            <a:endParaRPr lang="en-US" sz="1200" dirty="0">
              <a:latin typeface="Lato Regular"/>
              <a:cs typeface="Lato Regular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67CAB3-4A55-4247-B3C7-97EEC9785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280988"/>
            <a:ext cx="697706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STRATEGY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6ADD6"/>
              </a:solidFill>
              <a:effectLst/>
              <a:uLnTx/>
              <a:uFillTx/>
              <a:latin typeface="Roboto"/>
              <a:ea typeface="+mj-ea"/>
              <a:cs typeface="Roboto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1715834-F1A6-48F3-8196-1984C3611019}"/>
              </a:ext>
            </a:extLst>
          </p:cNvPr>
          <p:cNvSpPr/>
          <p:nvPr/>
        </p:nvSpPr>
        <p:spPr>
          <a:xfrm>
            <a:off x="1" y="115558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Lato Black"/>
                <a:cs typeface="Lato Black"/>
              </a:rPr>
              <a:t>BUILD A MULTI-PLATFORM BUSINESS</a:t>
            </a:r>
            <a:endParaRPr lang="en-US" dirty="0">
              <a:solidFill>
                <a:srgbClr val="000000"/>
              </a:solidFill>
              <a:latin typeface="Lato Black"/>
              <a:cs typeface="Lato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035E659-182C-A74C-8616-07533E5FB241}"/>
              </a:ext>
            </a:extLst>
          </p:cNvPr>
          <p:cNvSpPr txBox="1">
            <a:spLocks/>
          </p:cNvSpPr>
          <p:nvPr/>
        </p:nvSpPr>
        <p:spPr>
          <a:xfrm>
            <a:off x="464930" y="1453600"/>
            <a:ext cx="8247270" cy="4971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66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Unprecedented cybercriminal activity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is of critical importance to our national and global security and economic stability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66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Worldwide spending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on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cybersecurity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 products and services is projected to grow steadily in the coming years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66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Fraught with threats, the current environment is putting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increased pressure on large corporations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across all industry sectors, government agencies, healthcare organizations, financial and academic institutions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>
                <a:srgbClr val="FF66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Cybersecurity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 and information risk management professionals, corporate officers and board members that govern the risk and compliance processes have an increasingly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high demand for information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 Regular"/>
              <a:ea typeface="+mn-ea"/>
              <a:cs typeface="Lato Regular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66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The market’s rapid evolution has led to a proliferation of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technology and product innovation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ato Regular"/>
              <a:ea typeface="+mn-ea"/>
              <a:cs typeface="Lato Regular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D30E93-BB9F-F54B-BE89-2519969E6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978" y="6324602"/>
            <a:ext cx="4400550" cy="36512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| Page </a:t>
            </a:r>
            <a:fld id="{623FD541-B705-8949-BC24-12E72F9CC76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F8F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67CAB3-4A55-4247-B3C7-97EEC9785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280988"/>
            <a:ext cx="697706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MARKET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 CHARACTERISTICS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6ADD6"/>
              </a:solidFill>
              <a:effectLst/>
              <a:uLnTx/>
              <a:uFillTx/>
              <a:latin typeface="Roboto"/>
              <a:ea typeface="+mj-ea"/>
              <a:cs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D30E93-BB9F-F54B-BE89-2519969E6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978" y="6324602"/>
            <a:ext cx="4400550" cy="36512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| Page </a:t>
            </a:r>
            <a:fld id="{623FD541-B705-8949-BC24-12E72F9CC76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F8F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2438738"/>
            <a:ext cx="8128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Lato Regular"/>
                <a:cs typeface="Lato Regular"/>
              </a:rPr>
              <a:t>Build a powerful market-leading business intelligence company designed to serve our high-growth, rapidly evolving industry with a diversified portfolio of </a:t>
            </a:r>
            <a:br>
              <a:rPr lang="en-US" sz="2400" dirty="0" smtClean="0">
                <a:latin typeface="Lato Regular"/>
                <a:cs typeface="Lato Regular"/>
              </a:rPr>
            </a:br>
            <a:r>
              <a:rPr lang="en-US" sz="2400" dirty="0" smtClean="0">
                <a:latin typeface="Lato Regular"/>
                <a:cs typeface="Lato Regular"/>
              </a:rPr>
              <a:t>services that </a:t>
            </a:r>
            <a:r>
              <a:rPr lang="en-US" sz="2400" b="1" dirty="0" smtClean="0">
                <a:latin typeface="Lato Regular"/>
                <a:cs typeface="Lato Regular"/>
              </a:rPr>
              <a:t>inform, educate, build community</a:t>
            </a:r>
          </a:p>
          <a:p>
            <a:pPr algn="ctr"/>
            <a:r>
              <a:rPr lang="en-US" sz="2400" b="1" dirty="0" smtClean="0">
                <a:latin typeface="Lato Regular"/>
                <a:cs typeface="Lato Regular"/>
              </a:rPr>
              <a:t> </a:t>
            </a:r>
            <a:r>
              <a:rPr lang="en-US" sz="2400" dirty="0" smtClean="0">
                <a:latin typeface="Lato Regular"/>
                <a:cs typeface="Lato Regular"/>
              </a:rPr>
              <a:t>and</a:t>
            </a:r>
            <a:r>
              <a:rPr lang="en-US" sz="2400" b="1" dirty="0" smtClean="0">
                <a:latin typeface="Lato Regular"/>
                <a:cs typeface="Lato Regular"/>
              </a:rPr>
              <a:t> facilitate commerce.</a:t>
            </a:r>
            <a:endParaRPr lang="en-US" sz="2400" b="1" dirty="0">
              <a:latin typeface="Lato Regular"/>
              <a:cs typeface="Lato Regular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67CAB3-4A55-4247-B3C7-97EEC9785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280988"/>
            <a:ext cx="697706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VISION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6ADD6"/>
              </a:solidFill>
              <a:effectLst/>
              <a:uLnTx/>
              <a:uFillTx/>
              <a:latin typeface="Roboto"/>
              <a:ea typeface="+mj-ea"/>
              <a:cs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D30E93-BB9F-F54B-BE89-2519969E6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978" y="6324602"/>
            <a:ext cx="4400550" cy="36512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| Page </a:t>
            </a:r>
            <a:fld id="{623FD541-B705-8949-BC24-12E72F9CC76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F8F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8EAEA0C-41DB-480C-959F-732F1A9475E0}"/>
              </a:ext>
            </a:extLst>
          </p:cNvPr>
          <p:cNvSpPr txBox="1"/>
          <p:nvPr/>
        </p:nvSpPr>
        <p:spPr>
          <a:xfrm>
            <a:off x="904116" y="1411193"/>
            <a:ext cx="1656094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rgbClr val="34A9D5"/>
                </a:solidFill>
                <a:latin typeface="Lato Black"/>
                <a:cs typeface="Lato Black"/>
              </a:rPr>
              <a:t>THOUGHT LEADERSHIP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ECB48F6-29E1-45B8-86D7-BBF24EF0BABD}"/>
              </a:ext>
            </a:extLst>
          </p:cNvPr>
          <p:cNvSpPr txBox="1"/>
          <p:nvPr/>
        </p:nvSpPr>
        <p:spPr>
          <a:xfrm>
            <a:off x="1681730" y="2369596"/>
            <a:ext cx="1537890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1400" dirty="0" smtClean="0">
                <a:solidFill>
                  <a:srgbClr val="34A9D5"/>
                </a:solidFill>
                <a:latin typeface="Lato Black"/>
                <a:cs typeface="Lato Black"/>
              </a:rPr>
              <a:t>BRAND AWARENESS</a:t>
            </a:r>
            <a:endParaRPr lang="en-US" sz="1400" dirty="0">
              <a:solidFill>
                <a:srgbClr val="34A9D5"/>
              </a:solidFill>
              <a:latin typeface="Lato Black"/>
              <a:cs typeface="Lato Black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3A1842F-B32D-4A22-AD65-E89CA38BD4B8}"/>
              </a:ext>
            </a:extLst>
          </p:cNvPr>
          <p:cNvSpPr txBox="1"/>
          <p:nvPr/>
        </p:nvSpPr>
        <p:spPr>
          <a:xfrm>
            <a:off x="2152056" y="3407573"/>
            <a:ext cx="1419820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rgbClr val="34A9D5"/>
                </a:solidFill>
                <a:latin typeface="Lato Black"/>
                <a:cs typeface="Lato Black"/>
              </a:rPr>
              <a:t>LEAD GENERATION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A5C7067-26D4-4551-A9CB-91F6D987E7A5}"/>
              </a:ext>
            </a:extLst>
          </p:cNvPr>
          <p:cNvSpPr txBox="1"/>
          <p:nvPr/>
        </p:nvSpPr>
        <p:spPr>
          <a:xfrm>
            <a:off x="2950083" y="4436875"/>
            <a:ext cx="1875000" cy="5232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rgbClr val="34A9D5"/>
                </a:solidFill>
                <a:latin typeface="Lato Black"/>
                <a:cs typeface="Lato Black"/>
              </a:rPr>
              <a:t>CONTENT DEVELOPMENT</a:t>
            </a:r>
          </a:p>
        </p:txBody>
      </p:sp>
      <p:sp>
        <p:nvSpPr>
          <p:cNvPr id="55" name="TextBox 54">
            <a:hlinkClick r:id="rId3" action="ppaction://hlinksldjump"/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BF17776-E094-1B4E-9DFD-1D078CFF0862}"/>
              </a:ext>
            </a:extLst>
          </p:cNvPr>
          <p:cNvSpPr txBox="1"/>
          <p:nvPr/>
        </p:nvSpPr>
        <p:spPr>
          <a:xfrm>
            <a:off x="3743845" y="5403164"/>
            <a:ext cx="1110792" cy="523220"/>
          </a:xfrm>
          <a:prstGeom prst="rect">
            <a:avLst/>
          </a:prstGeom>
          <a:noFill/>
        </p:spPr>
        <p:txBody>
          <a:bodyPr wrap="none" rtlCol="0" anchor="t" anchorCtr="0">
            <a:spAutoFit/>
          </a:bodyPr>
          <a:lstStyle/>
          <a:p>
            <a:pPr algn="ctr"/>
            <a:r>
              <a:rPr lang="en-US" sz="1400" dirty="0">
                <a:solidFill>
                  <a:srgbClr val="34A9D5"/>
                </a:solidFill>
                <a:latin typeface="Lato Black"/>
                <a:cs typeface="Lato Black"/>
              </a:rPr>
              <a:t>PRIMARY</a:t>
            </a:r>
            <a:r>
              <a:rPr lang="en-US" sz="1400" dirty="0" smtClean="0">
                <a:solidFill>
                  <a:srgbClr val="34A9D5"/>
                </a:solidFill>
                <a:latin typeface="Lato Black"/>
                <a:cs typeface="Lato Black"/>
              </a:rPr>
              <a:t> </a:t>
            </a:r>
          </a:p>
          <a:p>
            <a:pPr algn="ctr"/>
            <a:r>
              <a:rPr lang="en-US" sz="1400" dirty="0" smtClean="0">
                <a:solidFill>
                  <a:srgbClr val="34A9D5"/>
                </a:solidFill>
                <a:latin typeface="Lato Black"/>
                <a:cs typeface="Lato Black"/>
              </a:rPr>
              <a:t>RESEARCH</a:t>
            </a:r>
            <a:endParaRPr lang="en-US" sz="1400" dirty="0">
              <a:solidFill>
                <a:srgbClr val="34A9D5"/>
              </a:solidFill>
              <a:latin typeface="Lato Black"/>
              <a:cs typeface="Lato Black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52700" y="1479731"/>
            <a:ext cx="3797300" cy="433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13"/>
              </a:lnSpc>
            </a:pPr>
            <a:r>
              <a:rPr lang="en-US" sz="1400" dirty="0" smtClean="0">
                <a:latin typeface="Lato Regular"/>
                <a:ea typeface="Lato Light" panose="020F0502020204030203" pitchFamily="34" charset="0"/>
                <a:cs typeface="Lato Regular"/>
              </a:rPr>
              <a:t>Native content to further engage </a:t>
            </a:r>
            <a:br>
              <a:rPr lang="en-US" sz="1400" dirty="0" smtClean="0">
                <a:latin typeface="Lato Regular"/>
                <a:ea typeface="Lato Light" panose="020F0502020204030203" pitchFamily="34" charset="0"/>
                <a:cs typeface="Lato Regular"/>
              </a:rPr>
            </a:br>
            <a:r>
              <a:rPr lang="en-US" sz="1400" dirty="0" smtClean="0">
                <a:latin typeface="Lato Regular"/>
                <a:ea typeface="Lato Light" panose="020F0502020204030203" pitchFamily="34" charset="0"/>
                <a:cs typeface="Lato Regular"/>
              </a:rPr>
              <a:t>community and build brand credibility  </a:t>
            </a:r>
            <a:endParaRPr lang="en-US" sz="1400" dirty="0">
              <a:latin typeface="Lato Regular"/>
              <a:ea typeface="Lato Light" panose="020F0502020204030203" pitchFamily="34" charset="0"/>
              <a:cs typeface="Lato Regular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25800" y="2419531"/>
            <a:ext cx="2971800" cy="433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13"/>
              </a:lnSpc>
            </a:pPr>
            <a:r>
              <a:rPr lang="en-US" sz="1400" dirty="0" smtClean="0">
                <a:latin typeface="Lato Regular"/>
                <a:ea typeface="Lato Light" panose="020F0502020204030203" pitchFamily="34" charset="0"/>
                <a:cs typeface="Lato Regular"/>
              </a:rPr>
              <a:t>Digital advertising on </a:t>
            </a:r>
            <a:r>
              <a:rPr lang="en-US" sz="1400" dirty="0" err="1" smtClean="0">
                <a:latin typeface="Lato Regular"/>
                <a:ea typeface="Lato Light" panose="020F0502020204030203" pitchFamily="34" charset="0"/>
                <a:cs typeface="Lato Regular"/>
              </a:rPr>
              <a:t>SC’s</a:t>
            </a:r>
            <a:r>
              <a:rPr lang="en-US" sz="1400" dirty="0" smtClean="0">
                <a:latin typeface="Lato Regular"/>
                <a:ea typeface="Lato Light" panose="020F0502020204030203" pitchFamily="34" charset="0"/>
                <a:cs typeface="Lato Regular"/>
              </a:rPr>
              <a:t> website </a:t>
            </a:r>
          </a:p>
          <a:p>
            <a:pPr>
              <a:lnSpc>
                <a:spcPts val="1313"/>
              </a:lnSpc>
            </a:pPr>
            <a:r>
              <a:rPr lang="en-US" sz="1400" dirty="0" smtClean="0">
                <a:latin typeface="Lato Regular"/>
                <a:ea typeface="Lato Light" panose="020F0502020204030203" pitchFamily="34" charset="0"/>
                <a:cs typeface="Lato Regular"/>
              </a:rPr>
              <a:t>with 6M annual page views</a:t>
            </a:r>
            <a:endParaRPr lang="en-US" sz="1400" dirty="0">
              <a:latin typeface="Lato Regular"/>
              <a:ea typeface="Lato Light" panose="020F0502020204030203" pitchFamily="34" charset="0"/>
              <a:cs typeface="Lato Regular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632200" y="3448231"/>
            <a:ext cx="3733800" cy="433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13"/>
              </a:lnSpc>
            </a:pPr>
            <a:r>
              <a:rPr lang="en-US" sz="1400" dirty="0" smtClean="0">
                <a:latin typeface="Lato Regular"/>
                <a:cs typeface="Lato Regular"/>
              </a:rPr>
              <a:t>Content downloads and virtual events from </a:t>
            </a:r>
            <a:r>
              <a:rPr lang="en-US" sz="1400" dirty="0" err="1" smtClean="0">
                <a:latin typeface="Lato Regular"/>
                <a:cs typeface="Lato Regular"/>
              </a:rPr>
              <a:t>SC’s</a:t>
            </a:r>
            <a:r>
              <a:rPr lang="en-US" sz="1400" dirty="0" smtClean="0">
                <a:latin typeface="Lato Regular"/>
                <a:cs typeface="Lato Regular"/>
              </a:rPr>
              <a:t> engaged </a:t>
            </a:r>
            <a:r>
              <a:rPr lang="en-US" sz="1400" dirty="0" err="1" smtClean="0">
                <a:latin typeface="Lato Regular"/>
                <a:cs typeface="Lato Regular"/>
              </a:rPr>
              <a:t>cybersecurity</a:t>
            </a:r>
            <a:r>
              <a:rPr lang="en-US" sz="1400" dirty="0" smtClean="0">
                <a:latin typeface="Lato Regular"/>
                <a:cs typeface="Lato Regular"/>
              </a:rPr>
              <a:t> pro audience </a:t>
            </a:r>
            <a:endParaRPr lang="en-US" sz="1400" dirty="0">
              <a:latin typeface="Lato Regular"/>
              <a:cs typeface="Lato Regular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699000" y="4438831"/>
            <a:ext cx="3568700" cy="433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13"/>
              </a:lnSpc>
            </a:pPr>
            <a:r>
              <a:rPr lang="en-US" sz="1400" dirty="0" smtClean="0">
                <a:latin typeface="Lato Regular"/>
                <a:cs typeface="Lato Regular"/>
              </a:rPr>
              <a:t>High value report derived from research to </a:t>
            </a:r>
          </a:p>
          <a:p>
            <a:pPr>
              <a:lnSpc>
                <a:spcPts val="1313"/>
              </a:lnSpc>
            </a:pPr>
            <a:r>
              <a:rPr lang="en-US" sz="1400" dirty="0" smtClean="0">
                <a:latin typeface="Lato Regular"/>
                <a:cs typeface="Lato Regular"/>
              </a:rPr>
              <a:t>Engage targeted IT security professionals </a:t>
            </a:r>
            <a:endParaRPr lang="en-US" sz="1400" dirty="0">
              <a:latin typeface="Lato Regular"/>
              <a:cs typeface="Lato Regular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080000" y="5384174"/>
            <a:ext cx="4406900" cy="600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13"/>
              </a:lnSpc>
            </a:pPr>
            <a:r>
              <a:rPr lang="en-US" sz="1400" dirty="0" smtClean="0">
                <a:latin typeface="Lato Regular"/>
                <a:ea typeface="Lato Light" panose="020F0502020204030203" pitchFamily="34" charset="0"/>
                <a:cs typeface="Lato Regular"/>
              </a:rPr>
              <a:t>In-depth actionable custom research to </a:t>
            </a:r>
            <a:br>
              <a:rPr lang="en-US" sz="1400" dirty="0" smtClean="0">
                <a:latin typeface="Lato Regular"/>
                <a:ea typeface="Lato Light" panose="020F0502020204030203" pitchFamily="34" charset="0"/>
                <a:cs typeface="Lato Regular"/>
              </a:rPr>
            </a:br>
            <a:r>
              <a:rPr lang="en-US" sz="1400" dirty="0" smtClean="0">
                <a:latin typeface="Lato Regular"/>
                <a:ea typeface="Lato Light" panose="020F0502020204030203" pitchFamily="34" charset="0"/>
                <a:cs typeface="Lato Regular"/>
              </a:rPr>
              <a:t>gather pressing needs from </a:t>
            </a:r>
            <a:r>
              <a:rPr lang="en-US" sz="1400" dirty="0" err="1" smtClean="0">
                <a:latin typeface="Lato Regular"/>
                <a:ea typeface="Lato Light" panose="020F0502020204030203" pitchFamily="34" charset="0"/>
                <a:cs typeface="Lato Regular"/>
              </a:rPr>
              <a:t>SC’s</a:t>
            </a:r>
            <a:r>
              <a:rPr lang="en-US" sz="1400" dirty="0" smtClean="0">
                <a:latin typeface="Lato Regular"/>
                <a:ea typeface="Lato Light" panose="020F0502020204030203" pitchFamily="34" charset="0"/>
                <a:cs typeface="Lato Regular"/>
              </a:rPr>
              <a:t> engaged </a:t>
            </a:r>
            <a:br>
              <a:rPr lang="en-US" sz="1400" dirty="0" smtClean="0">
                <a:latin typeface="Lato Regular"/>
                <a:ea typeface="Lato Light" panose="020F0502020204030203" pitchFamily="34" charset="0"/>
                <a:cs typeface="Lato Regular"/>
              </a:rPr>
            </a:br>
            <a:r>
              <a:rPr lang="en-US" sz="1400" dirty="0" smtClean="0">
                <a:latin typeface="Lato Regular"/>
                <a:ea typeface="Lato Light" panose="020F0502020204030203" pitchFamily="34" charset="0"/>
                <a:cs typeface="Lato Regular"/>
              </a:rPr>
              <a:t>audience of </a:t>
            </a:r>
            <a:r>
              <a:rPr lang="en-US" sz="1400" dirty="0" err="1" smtClean="0">
                <a:latin typeface="Lato Regular"/>
                <a:ea typeface="Lato Light" panose="020F0502020204030203" pitchFamily="34" charset="0"/>
                <a:cs typeface="Lato Regular"/>
              </a:rPr>
              <a:t>cybersecurity</a:t>
            </a:r>
            <a:r>
              <a:rPr lang="en-US" sz="1400" dirty="0" smtClean="0">
                <a:latin typeface="Lato Regular"/>
                <a:ea typeface="Lato Light" panose="020F0502020204030203" pitchFamily="34" charset="0"/>
                <a:cs typeface="Lato Regular"/>
              </a:rPr>
              <a:t> pros</a:t>
            </a:r>
            <a:endParaRPr lang="en-US" sz="1400" dirty="0">
              <a:latin typeface="Lato Regular"/>
              <a:ea typeface="Lato Light" panose="020F0502020204030203" pitchFamily="34" charset="0"/>
              <a:cs typeface="Lato Regular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149351" y="2434933"/>
            <a:ext cx="666750" cy="43526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 flipH="1">
            <a:off x="1818085" y="3403548"/>
            <a:ext cx="480615" cy="56520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381250" y="4439510"/>
            <a:ext cx="679450" cy="50714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692150" y="1299734"/>
            <a:ext cx="412750" cy="70686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2921001" y="5404442"/>
            <a:ext cx="736599" cy="53280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67CAB3-4A55-4247-B3C7-97EEC9785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280988"/>
            <a:ext cx="697706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INTEGRATED DEMAND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6ADD6"/>
              </a:solidFill>
              <a:effectLst/>
              <a:uLnTx/>
              <a:uFillTx/>
              <a:latin typeface="Roboto"/>
              <a:ea typeface="+mj-ea"/>
              <a:cs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097F2FA-8185-4A23-8D06-175773F2088E}"/>
              </a:ext>
            </a:extLst>
          </p:cNvPr>
          <p:cNvSpPr txBox="1">
            <a:spLocks/>
          </p:cNvSpPr>
          <p:nvPr/>
        </p:nvSpPr>
        <p:spPr>
          <a:xfrm>
            <a:off x="4102101" y="1892300"/>
            <a:ext cx="4762500" cy="3467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E2DFDE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Our B2B research capability is built on our proprietary, qualified communities and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 </a:t>
            </a:r>
            <a:b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</a:b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deep sector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expertise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Lato Black"/>
                <a:ea typeface="+mn-ea"/>
                <a:cs typeface="Lato Black"/>
              </a:rPr>
              <a:t>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Full service primary research to meet your objectives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Experienced team of researchers with a collaborative approach, enhanced by deep subject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matter expertise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Lato Regular"/>
              <a:ea typeface="+mn-ea"/>
              <a:cs typeface="Lato Regular"/>
            </a:endParaRP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Custom studies and analytics at all levels of complexity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Actionable insights and comprehensive reports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6600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Lato Regular"/>
                <a:ea typeface="+mn-ea"/>
                <a:cs typeface="Lato Regular"/>
              </a:rPr>
              <a:t>Highly qualified and engaged respondents sourced from our experienced and diverse audience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D30E93-BB9F-F54B-BE89-2519969E6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978" y="6324602"/>
            <a:ext cx="4400550" cy="36512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| Page </a:t>
            </a:r>
            <a:fld id="{623FD541-B705-8949-BC24-12E72F9CC76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F8F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8" name="Picture 27" descr="pyram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2057400"/>
            <a:ext cx="3495711" cy="32258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623741" y="3027276"/>
            <a:ext cx="1172116" cy="459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dirty="0" smtClean="0">
                <a:solidFill>
                  <a:srgbClr val="FFFFFF"/>
                </a:solidFill>
                <a:latin typeface="Lato Black"/>
                <a:cs typeface="Lato Black"/>
              </a:rPr>
              <a:t>RESEARCH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dirty="0" smtClean="0">
                <a:solidFill>
                  <a:srgbClr val="FFFFFF"/>
                </a:solidFill>
                <a:latin typeface="Lato Black"/>
                <a:cs typeface="Lato Black"/>
              </a:rPr>
              <a:t>COMPETENCY</a:t>
            </a:r>
            <a:endParaRPr lang="en-US" sz="1100" dirty="0">
              <a:solidFill>
                <a:srgbClr val="FFFFFF"/>
              </a:solidFill>
              <a:latin typeface="Lato Black"/>
              <a:cs typeface="Lato Black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54100" y="3941676"/>
            <a:ext cx="2260600" cy="459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dirty="0" smtClean="0">
                <a:solidFill>
                  <a:srgbClr val="FFFFFF"/>
                </a:solidFill>
                <a:latin typeface="Lato Black"/>
                <a:cs typeface="Lato Black"/>
              </a:rPr>
              <a:t>AUTHORITATIVE</a:t>
            </a:r>
          </a:p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dirty="0" smtClean="0">
                <a:solidFill>
                  <a:srgbClr val="FFFFFF"/>
                </a:solidFill>
                <a:latin typeface="Lato Black"/>
                <a:cs typeface="Lato Black"/>
              </a:rPr>
              <a:t>MARKET EXPERIENCE</a:t>
            </a:r>
            <a:endParaRPr lang="en-US" sz="1100" dirty="0">
              <a:solidFill>
                <a:srgbClr val="FFFFFF"/>
              </a:solidFill>
              <a:latin typeface="Lato Black"/>
              <a:cs typeface="Lato Black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66800" y="4737100"/>
            <a:ext cx="2260600" cy="55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100" dirty="0" smtClean="0">
                <a:solidFill>
                  <a:srgbClr val="FFFFFF"/>
                </a:solidFill>
                <a:latin typeface="Lato Black"/>
                <a:cs typeface="Lato Black"/>
              </a:rPr>
              <a:t>LARGE COMMUNITIES OF </a:t>
            </a:r>
            <a:br>
              <a:rPr lang="en-US" sz="1100" dirty="0" smtClean="0">
                <a:solidFill>
                  <a:srgbClr val="FFFFFF"/>
                </a:solidFill>
                <a:latin typeface="Lato Black"/>
                <a:cs typeface="Lato Black"/>
              </a:rPr>
            </a:br>
            <a:r>
              <a:rPr lang="en-US" sz="1100" dirty="0" smtClean="0">
                <a:solidFill>
                  <a:srgbClr val="FFFFFF"/>
                </a:solidFill>
                <a:latin typeface="Lato Black"/>
                <a:cs typeface="Lato Black"/>
              </a:rPr>
              <a:t>ENGAGED, INFLUENCIAL, DECISION MAKERS </a:t>
            </a:r>
            <a:endParaRPr lang="en-US" sz="1100" dirty="0">
              <a:solidFill>
                <a:srgbClr val="FFFFFF"/>
              </a:solidFill>
              <a:latin typeface="Lato Black"/>
              <a:cs typeface="Lato Black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67CAB3-4A55-4247-B3C7-97EEC9785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280988"/>
            <a:ext cx="697706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PRIMARY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 RESEARCH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6ADD6"/>
              </a:solidFill>
              <a:effectLst/>
              <a:uLnTx/>
              <a:uFillTx/>
              <a:latin typeface="Roboto"/>
              <a:ea typeface="+mj-ea"/>
              <a:cs typeface="Roboto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1715834-F1A6-48F3-8196-1984C3611019}"/>
              </a:ext>
            </a:extLst>
          </p:cNvPr>
          <p:cNvSpPr/>
          <p:nvPr/>
        </p:nvSpPr>
        <p:spPr>
          <a:xfrm>
            <a:off x="1" y="115558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Lato Black"/>
                <a:cs typeface="Lato Black"/>
              </a:rPr>
              <a:t>SHIFTING MSSP TO MDR MARKET</a:t>
            </a:r>
            <a:endParaRPr lang="en-US" dirty="0">
              <a:solidFill>
                <a:srgbClr val="000000"/>
              </a:solidFill>
              <a:latin typeface="Lato Black"/>
              <a:cs typeface="Lato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03A03AD-8AAB-4448-8CA0-08A73DEA25A1}"/>
              </a:ext>
            </a:extLst>
          </p:cNvPr>
          <p:cNvGrpSpPr/>
          <p:nvPr/>
        </p:nvGrpSpPr>
        <p:grpSpPr>
          <a:xfrm>
            <a:off x="261792" y="1868479"/>
            <a:ext cx="8526608" cy="3398006"/>
            <a:chOff x="2015790" y="2173564"/>
            <a:chExt cx="9007103" cy="3348183"/>
          </a:xfrm>
        </p:grpSpPr>
        <p:sp>
          <p:nvSpPr>
            <p:cNvPr id="3" name="Rectangle 2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6E50E62-DEA9-47A5-B146-C752B10DF95C}"/>
                </a:ext>
              </a:extLst>
            </p:cNvPr>
            <p:cNvSpPr/>
            <p:nvPr/>
          </p:nvSpPr>
          <p:spPr>
            <a:xfrm>
              <a:off x="2015790" y="2173564"/>
              <a:ext cx="3496855" cy="57620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34A9D5"/>
                  </a:solidFill>
                  <a:latin typeface="Lato Black"/>
                  <a:cs typeface="Lato Black"/>
                </a:rPr>
                <a:t>BUSINESS/MARKETING</a:t>
              </a:r>
              <a:br>
                <a:rPr lang="en-US" sz="1600" b="1" dirty="0" smtClean="0">
                  <a:solidFill>
                    <a:srgbClr val="34A9D5"/>
                  </a:solidFill>
                  <a:latin typeface="Lato Black"/>
                  <a:cs typeface="Lato Black"/>
                </a:rPr>
              </a:br>
              <a:r>
                <a:rPr lang="en-US" sz="1600" b="1" dirty="0" smtClean="0">
                  <a:solidFill>
                    <a:srgbClr val="34A9D5"/>
                  </a:solidFill>
                  <a:latin typeface="Lato Black"/>
                  <a:cs typeface="Lato Black"/>
                </a:rPr>
                <a:t>STRATEGY SUPPORT</a:t>
              </a:r>
              <a:endParaRPr lang="en-US" sz="1600" b="1" dirty="0">
                <a:solidFill>
                  <a:srgbClr val="34A9D5"/>
                </a:solidFill>
                <a:latin typeface="Lato Black"/>
                <a:cs typeface="Lato Black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2DE1211-DED3-4844-845D-FC523C5E9D51}"/>
                </a:ext>
              </a:extLst>
            </p:cNvPr>
            <p:cNvSpPr/>
            <p:nvPr/>
          </p:nvSpPr>
          <p:spPr>
            <a:xfrm>
              <a:off x="8126132" y="2184522"/>
              <a:ext cx="2896761" cy="57620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34A9D5"/>
                  </a:solidFill>
                  <a:latin typeface="Lato Black"/>
                  <a:cs typeface="Lato Black"/>
                </a:rPr>
                <a:t>THOUGHT LEADERSHIP CONTENT</a:t>
              </a:r>
              <a:endParaRPr lang="en-US" sz="1600" dirty="0">
                <a:solidFill>
                  <a:srgbClr val="34A9D5"/>
                </a:solidFill>
                <a:latin typeface="Lato Black"/>
                <a:cs typeface="Lato Black"/>
              </a:endParaRPr>
            </a:p>
          </p:txBody>
        </p:sp>
        <p:grpSp>
          <p:nvGrpSpPr>
            <p:cNvPr id="8" name="Group 16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BD53633-A397-428F-9F01-3506E6A0C266}"/>
                </a:ext>
              </a:extLst>
            </p:cNvPr>
            <p:cNvGrpSpPr/>
            <p:nvPr/>
          </p:nvGrpSpPr>
          <p:grpSpPr>
            <a:xfrm>
              <a:off x="4260117" y="3082104"/>
              <a:ext cx="758096" cy="2439643"/>
              <a:chOff x="3231994" y="2683946"/>
              <a:chExt cx="1124414" cy="2439643"/>
            </a:xfrm>
          </p:grpSpPr>
          <p:grpSp>
            <p:nvGrpSpPr>
              <p:cNvPr id="37" name="Group 17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6388739-06AC-4955-A1E3-A416E1255CD7}"/>
                  </a:ext>
                </a:extLst>
              </p:cNvPr>
              <p:cNvGrpSpPr/>
              <p:nvPr/>
            </p:nvGrpSpPr>
            <p:grpSpPr>
              <a:xfrm>
                <a:off x="3231994" y="2683946"/>
                <a:ext cx="1124414" cy="2439643"/>
                <a:chOff x="2349190" y="2377068"/>
                <a:chExt cx="1124414" cy="3415060"/>
              </a:xfrm>
            </p:grpSpPr>
            <p:cxnSp>
              <p:nvCxnSpPr>
                <p:cNvPr id="40" name="Straight Arrow Connector 39">
                  <a:extLst>
                    <a:ext uri="{FF2B5EF4-FFF2-40B4-BE49-F238E27FC236}">
  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E2AF5B8-F2FB-4726-8477-2759254DF65C}"/>
                    </a:ext>
                  </a:extLst>
                </p:cNvPr>
                <p:cNvCxnSpPr/>
                <p:nvPr/>
              </p:nvCxnSpPr>
              <p:spPr>
                <a:xfrm flipV="1">
                  <a:off x="2358483" y="2377068"/>
                  <a:ext cx="1115121" cy="4646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B0B5EFE-CC08-4CDD-9731-1C4E86965F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59665" y="2381713"/>
                  <a:ext cx="9293" cy="3405766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>
                  <a:extLst>
                    <a:ext uri="{FF2B5EF4-FFF2-40B4-BE49-F238E27FC236}">
  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8EAF6BF-0A15-4C2C-8443-F8353D9397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49190" y="5787482"/>
                  <a:ext cx="1115121" cy="4646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Straight Arrow Connector 37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0DA3C17-CC32-4086-BE4E-1BC76BFAB6EC}"/>
                  </a:ext>
                </a:extLst>
              </p:cNvPr>
              <p:cNvCxnSpPr/>
              <p:nvPr/>
            </p:nvCxnSpPr>
            <p:spPr>
              <a:xfrm flipV="1">
                <a:off x="3240358" y="3472676"/>
                <a:ext cx="1115121" cy="3319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19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7CAABBD-E9FC-48C5-B00F-4DBC128C36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40357" y="4281139"/>
                <a:ext cx="1115121" cy="3319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Up Arrow 54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5DA0A3F-BC88-409F-A45E-CB6E086F4FF2}"/>
                </a:ext>
              </a:extLst>
            </p:cNvPr>
            <p:cNvSpPr/>
            <p:nvPr/>
          </p:nvSpPr>
          <p:spPr>
            <a:xfrm>
              <a:off x="4009645" y="3879805"/>
              <a:ext cx="95616" cy="107024"/>
            </a:xfrm>
            <a:prstGeom prst="up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050">
                <a:solidFill>
                  <a:prstClr val="white"/>
                </a:solidFill>
                <a:cs typeface="Arial"/>
              </a:endParaRPr>
            </a:p>
          </p:txBody>
        </p:sp>
        <p:grpSp>
          <p:nvGrpSpPr>
            <p:cNvPr id="17" name="Group 35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81D23B1-B306-4786-8C5C-B4EB7AD2A1BF}"/>
                </a:ext>
              </a:extLst>
            </p:cNvPr>
            <p:cNvGrpSpPr/>
            <p:nvPr/>
          </p:nvGrpSpPr>
          <p:grpSpPr>
            <a:xfrm flipH="1">
              <a:off x="8092745" y="3069671"/>
              <a:ext cx="793133" cy="2439644"/>
              <a:chOff x="3231994" y="2683946"/>
              <a:chExt cx="1124414" cy="2439643"/>
            </a:xfrm>
          </p:grpSpPr>
          <p:grpSp>
            <p:nvGrpSpPr>
              <p:cNvPr id="20" name="Group 36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0F32741-59AB-4781-BD64-B63DA31EB53D}"/>
                  </a:ext>
                </a:extLst>
              </p:cNvPr>
              <p:cNvGrpSpPr/>
              <p:nvPr/>
            </p:nvGrpSpPr>
            <p:grpSpPr>
              <a:xfrm>
                <a:off x="3231994" y="2683946"/>
                <a:ext cx="1124414" cy="2439643"/>
                <a:chOff x="2349190" y="2377068"/>
                <a:chExt cx="1124414" cy="3415060"/>
              </a:xfrm>
            </p:grpSpPr>
            <p:cxnSp>
              <p:nvCxnSpPr>
                <p:cNvPr id="23" name="Straight Arrow Connector 22">
                  <a:extLst>
                    <a:ext uri="{FF2B5EF4-FFF2-40B4-BE49-F238E27FC236}">
  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BBED46F-7D7F-420D-AAAB-38EC69C01A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58483" y="2377068"/>
                  <a:ext cx="1115121" cy="4646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A248176-2685-421C-B0BD-3A04AF3111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59665" y="2381713"/>
                  <a:ext cx="9293" cy="3405766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1215B64-A28E-4D41-889B-E71545F822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49190" y="5787482"/>
                  <a:ext cx="1115121" cy="4646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Straight Arrow Connector 20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AFAB9F1-0BBB-4386-9360-48DA2CA6B5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40358" y="3472676"/>
                <a:ext cx="1115121" cy="3319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C212206-9657-478F-974D-DEF808D952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40357" y="4281139"/>
                <a:ext cx="1115121" cy="3319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Footer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D30E93-BB9F-F54B-BE89-2519969E6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978" y="6324602"/>
            <a:ext cx="4400550" cy="365125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Confidential | Page </a:t>
            </a:r>
            <a:fld id="{623FD541-B705-8949-BC24-12E72F9CC76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8F8F8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02043" y="2622034"/>
            <a:ext cx="15183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Lato Regular"/>
                <a:cs typeface="Lato Regular"/>
              </a:rPr>
              <a:t>Brand management</a:t>
            </a:r>
            <a:endParaRPr lang="en-US" sz="1200" dirty="0">
              <a:latin typeface="Lato Regular"/>
              <a:cs typeface="Lato Regular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02043" y="3422134"/>
            <a:ext cx="15953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Lato Regular"/>
                <a:cs typeface="Lato Regular"/>
              </a:rPr>
              <a:t>Project management</a:t>
            </a:r>
            <a:endParaRPr lang="en-US" sz="1200" dirty="0">
              <a:latin typeface="Lato Regular"/>
              <a:cs typeface="Lato Regular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14743" y="4267200"/>
            <a:ext cx="13183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Lato Regular"/>
                <a:cs typeface="Lato Regular"/>
              </a:rPr>
              <a:t>Customer Needs</a:t>
            </a:r>
            <a:endParaRPr lang="en-US" sz="1200" dirty="0">
              <a:latin typeface="Lato Regular"/>
              <a:cs typeface="Lato Regular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02043" y="5092700"/>
            <a:ext cx="15183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Lato Regular"/>
                <a:cs typeface="Lato Regular"/>
              </a:rPr>
              <a:t>Market Assessment</a:t>
            </a:r>
            <a:endParaRPr lang="en-US" sz="1200" dirty="0">
              <a:latin typeface="Lato Regular"/>
              <a:cs typeface="Lato Regular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340600" y="2647434"/>
            <a:ext cx="16257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Lato Regular"/>
                <a:cs typeface="Lato Regular"/>
              </a:rPr>
              <a:t>Whitepapers/eBooks</a:t>
            </a:r>
            <a:endParaRPr lang="en-US" sz="1200" dirty="0">
              <a:latin typeface="Lato Regular"/>
              <a:cs typeface="Lato Regular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340600" y="3429000"/>
            <a:ext cx="11640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Lato Regular"/>
                <a:cs typeface="Lato Regular"/>
              </a:rPr>
              <a:t>Web Seminars</a:t>
            </a:r>
            <a:endParaRPr lang="en-US" sz="1200" dirty="0">
              <a:latin typeface="Lato Regular"/>
              <a:cs typeface="Lato Regular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340600" y="4229100"/>
            <a:ext cx="10182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latin typeface="Lato Regular"/>
                <a:cs typeface="Lato Regular"/>
              </a:rPr>
              <a:t>Infographics</a:t>
            </a:r>
            <a:endParaRPr lang="en-US" sz="1200" dirty="0">
              <a:latin typeface="Lato Regular"/>
              <a:cs typeface="Lato Regular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340600" y="5080000"/>
            <a:ext cx="14810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Lato Regular"/>
                <a:cs typeface="Lato Regular"/>
              </a:rPr>
              <a:t>Social Media/Blogs</a:t>
            </a:r>
            <a:endParaRPr lang="en-US" sz="1200" dirty="0">
              <a:latin typeface="Lato Regular"/>
              <a:cs typeface="Lato Regular"/>
            </a:endParaRPr>
          </a:p>
        </p:txBody>
      </p:sp>
      <p:sp>
        <p:nvSpPr>
          <p:cNvPr id="55" name="Left-Right Arrow 54"/>
          <p:cNvSpPr/>
          <p:nvPr/>
        </p:nvSpPr>
        <p:spPr>
          <a:xfrm>
            <a:off x="3187699" y="3086100"/>
            <a:ext cx="2743201" cy="1576832"/>
          </a:xfrm>
          <a:prstGeom prst="leftRightArrow">
            <a:avLst/>
          </a:prstGeom>
          <a:solidFill>
            <a:srgbClr val="36AA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56382BF-E7AE-4B20-A423-6C98072D20B0}"/>
              </a:ext>
            </a:extLst>
          </p:cNvPr>
          <p:cNvSpPr/>
          <p:nvPr/>
        </p:nvSpPr>
        <p:spPr>
          <a:xfrm>
            <a:off x="3447322" y="3636947"/>
            <a:ext cx="2216877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Lato Black"/>
                <a:cs typeface="Lato Black"/>
              </a:rPr>
              <a:t>CUSTOM MARKET RESEARCH</a:t>
            </a:r>
            <a:endParaRPr lang="en-US" sz="1400" b="1" dirty="0">
              <a:solidFill>
                <a:schemeClr val="bg1"/>
              </a:solidFill>
              <a:latin typeface="Lato Black"/>
              <a:cs typeface="Lato Black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828800" y="2645902"/>
            <a:ext cx="452966" cy="30684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813125" y="3445402"/>
            <a:ext cx="434775" cy="2629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1797050" y="4211299"/>
            <a:ext cx="425450" cy="35435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1803400" y="5041900"/>
            <a:ext cx="419100" cy="4191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6902450" y="4163926"/>
            <a:ext cx="349250" cy="433474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6927850" y="2616868"/>
            <a:ext cx="311150" cy="39303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6889749" y="3365500"/>
            <a:ext cx="381397" cy="42544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6877050" y="5054600"/>
            <a:ext cx="397939" cy="400050"/>
          </a:xfrm>
          <a:prstGeom prst="rect">
            <a:avLst/>
          </a:prstGeom>
        </p:spPr>
      </p:pic>
      <p:sp>
        <p:nvSpPr>
          <p:cNvPr id="54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67CAB3-4A55-4247-B3C7-97EEC9785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280988"/>
            <a:ext cx="697706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CUSTOM PRIMARY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6ADD6"/>
                </a:solidFill>
                <a:effectLst/>
                <a:uLnTx/>
                <a:uFillTx/>
                <a:latin typeface="Roboto"/>
                <a:ea typeface="+mj-ea"/>
                <a:cs typeface="Roboto"/>
              </a:rPr>
              <a:t> MARKET RESEARCH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6ADD6"/>
              </a:solidFill>
              <a:effectLst/>
              <a:uLnTx/>
              <a:uFillTx/>
              <a:latin typeface="Roboto"/>
              <a:ea typeface="+mj-ea"/>
              <a:cs typeface="Roboto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0CE88A8-DD3E-45C5-A263-8BBE2DF637AD}"/>
              </a:ext>
            </a:extLst>
          </p:cNvPr>
          <p:cNvSpPr/>
          <p:nvPr/>
        </p:nvSpPr>
        <p:spPr>
          <a:xfrm>
            <a:off x="0" y="1030936"/>
            <a:ext cx="9144000" cy="659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dirty="0" smtClean="0">
                <a:solidFill>
                  <a:srgbClr val="000000"/>
                </a:solidFill>
                <a:latin typeface="Lato Black"/>
                <a:cs typeface="Lato Black"/>
              </a:rPr>
              <a:t>GUIDES STRATEGIC DECISIONS AND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dirty="0" smtClean="0">
                <a:solidFill>
                  <a:srgbClr val="000000"/>
                </a:solidFill>
                <a:latin typeface="Lato Black"/>
                <a:cs typeface="Lato Black"/>
              </a:rPr>
              <a:t>THOUGHT LEADERSHIP CONTENT</a:t>
            </a:r>
            <a:endParaRPr lang="en-US" dirty="0">
              <a:solidFill>
                <a:srgbClr val="000000"/>
              </a:solidFill>
              <a:latin typeface="Lato Black"/>
              <a:cs typeface="Lato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CRA_PowerPoint_Deck_2018-Gray_Shield_Watermark" id="{89BACAAC-C4FE-8D47-8BBA-F31389F81161}" vid="{12F4051E-CD94-794F-892E-8D1225B5C5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ileHash xmlns="e1289dac-de27-4797-8eac-64d61ab51d05" xsi:nil="true"/>
    <CloudMigratorVersion xmlns="e1289dac-de27-4797-8eac-64d61ab51d05" xsi:nil="true"/>
    <UniqueSourceRef xmlns="e1289dac-de27-4797-8eac-64d61ab51d0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212404D3D80E4A827280757F3536E2" ma:contentTypeVersion="16" ma:contentTypeDescription="Create a new document." ma:contentTypeScope="" ma:versionID="2d4cdaaab5670d2a4589d055068230c2">
  <xsd:schema xmlns:xsd="http://www.w3.org/2001/XMLSchema" xmlns:xs="http://www.w3.org/2001/XMLSchema" xmlns:p="http://schemas.microsoft.com/office/2006/metadata/properties" xmlns:ns3="e1289dac-de27-4797-8eac-64d61ab51d05" targetNamespace="http://schemas.microsoft.com/office/2006/metadata/properties" ma:root="true" ma:fieldsID="1049962f217b7501250896c7c6730f1c" ns3:_="">
    <xsd:import namespace="e1289dac-de27-4797-8eac-64d61ab51d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UniqueSourceRef" minOccurs="0"/>
                <xsd:element ref="ns3:FileHash" minOccurs="0"/>
                <xsd:element ref="ns3:CloudMigratorVersion" minOccurs="0"/>
                <xsd:element ref="ns3:SharedWithUsers" minOccurs="0"/>
                <xsd:element ref="ns3:SharedWithDetails" minOccurs="0"/>
                <xsd:element ref="ns3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289dac-de27-4797-8eac-64d61ab51d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UniqueSourceRef" ma:index="10" nillable="true" ma:displayName="UniqueSourceRef" ma:internalName="UniqueSourceRef">
      <xsd:simpleType>
        <xsd:restriction base="dms:Note">
          <xsd:maxLength value="255"/>
        </xsd:restriction>
      </xsd:simpleType>
    </xsd:element>
    <xsd:element name="FileHash" ma:index="11" nillable="true" ma:displayName="FileHash" ma:internalName="FileHash">
      <xsd:simpleType>
        <xsd:restriction base="dms:Note">
          <xsd:maxLength value="255"/>
        </xsd:restriction>
      </xsd:simpleType>
    </xsd:element>
    <xsd:element name="CloudMigratorVersion" ma:index="12" nillable="true" ma:displayName="CloudMigratorVersion" ma:internalName="CloudMigratorVersion">
      <xsd:simpleType>
        <xsd:restriction base="dms:Note">
          <xsd:maxLength value="255"/>
        </xsd:restriction>
      </xsd:simpleType>
    </xsd:element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description="" ma:hidden="true" ma:internalName="SharingHintHash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DDAC60-90CE-4818-97FA-928103F4D7E8}">
  <ds:schemaRefs>
    <ds:schemaRef ds:uri="http://schemas.microsoft.com/office/2006/metadata/properties"/>
    <ds:schemaRef ds:uri="http://schemas.microsoft.com/office/infopath/2007/PartnerControls"/>
    <ds:schemaRef ds:uri="e1289dac-de27-4797-8eac-64d61ab51d05"/>
  </ds:schemaRefs>
</ds:datastoreItem>
</file>

<file path=customXml/itemProps2.xml><?xml version="1.0" encoding="utf-8"?>
<ds:datastoreItem xmlns:ds="http://schemas.openxmlformats.org/officeDocument/2006/customXml" ds:itemID="{B8433753-CA28-42CD-8A2A-7D5F3BABB7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289dac-de27-4797-8eac-64d61ab51d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B69DEED-DBD3-490D-9518-0388BE2854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17678</TotalTime>
  <Words>1974</Words>
  <Application>Microsoft Macintosh PowerPoint</Application>
  <PresentationFormat>On-screen Show (4:3)</PresentationFormat>
  <Paragraphs>325</Paragraphs>
  <Slides>21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2_Office Theme</vt:lpstr>
      <vt:lpstr>Slide 1</vt:lpstr>
      <vt:lpstr>Slide 2</vt:lpstr>
      <vt:lpstr>PORTFOLIO OF MARKETING RESOURCES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Portfolio Review and Planning Session</dc:title>
  <dc:creator>Rahschulte-c, Tim-c</dc:creator>
  <cp:lastModifiedBy>J D</cp:lastModifiedBy>
  <cp:revision>393</cp:revision>
  <cp:lastPrinted>2019-10-14T17:31:27Z</cp:lastPrinted>
  <dcterms:created xsi:type="dcterms:W3CDTF">2025-07-11T21:37:00Z</dcterms:created>
  <dcterms:modified xsi:type="dcterms:W3CDTF">2025-07-11T21:39:52Z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0x010100FA212404D3D80E4A827280757F3536E2</vt:lpwstr>
  </property>
</Properties>
</file>